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28"/>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9144000" cy="5143500" type="screen16x9"/>
  <p:notesSz cx="6858000" cy="9144000"/>
  <p:embeddedFontLst>
    <p:embeddedFont>
      <p:font typeface="Bebas Neue" panose="020B0606020202050201" pitchFamily="34" charset="0"/>
      <p:regular r:id="rId29"/>
    </p:embeddedFont>
    <p:embeddedFont>
      <p:font typeface="Helvetica Neue" panose="020B0604020202020204" charset="0"/>
      <p:regular r:id="rId30"/>
      <p:bold r:id="rId31"/>
      <p:italic r:id="rId32"/>
      <p:boldItalic r:id="rId33"/>
    </p:embeddedFont>
    <p:embeddedFont>
      <p:font typeface="Roboto" panose="020000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440">
          <p15:clr>
            <a:srgbClr val="747775"/>
          </p15:clr>
        </p15:guide>
        <p15:guide id="2" orient="horz" pos="554">
          <p15:clr>
            <a:srgbClr val="747775"/>
          </p15:clr>
        </p15:guide>
        <p15:guide id="3" orient="horz" pos="917">
          <p15:clr>
            <a:srgbClr val="747775"/>
          </p15:clr>
        </p15:guide>
        <p15:guide id="4" pos="340">
          <p15:clr>
            <a:srgbClr val="A4A3A4"/>
          </p15:clr>
        </p15:guide>
        <p15:guide id="5" orient="horz" pos="286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0TamrQ3zrraLesFvH0wYtzPOeG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917" y="86"/>
      </p:cViewPr>
      <p:guideLst>
        <p:guide pos="5440"/>
        <p:guide orient="horz" pos="554"/>
        <p:guide orient="horz" pos="917"/>
        <p:guide pos="340"/>
        <p:guide orient="horz" pos="2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71539feebc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g371539feebc_0_4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6" name="Google Shape;48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5" name="Google Shape;49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4" name="Google Shape;50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7" name="Google Shape;54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9" name="Google Shape;55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7" name="Google Shape;57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6" name="Google Shape;58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6" name="Google Shape;62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6" name="Google Shape;66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5" name="Google Shape;67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71539feebc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g371539feebc_0_4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4" name="Google Shape;68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3" name="Google Shape;69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2" name="Google Shape;70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371539feebc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9" name="Google Shape;749;g371539feebc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371539feebc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3" name="Google Shape;763;g371539feebc_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71539feebc_0_8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g371539feebc_0_8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71539feebc_0_7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g371539feebc_0_7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6"/>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6"/>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26"/>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26"/>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2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37"/>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37"/>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37"/>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8" name="Google Shape;58;p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9"/>
        <p:cNvGrpSpPr/>
        <p:nvPr/>
      </p:nvGrpSpPr>
      <p:grpSpPr>
        <a:xfrm>
          <a:off x="0" y="0"/>
          <a:ext cx="0" cy="0"/>
          <a:chOff x="0" y="0"/>
          <a:chExt cx="0" cy="0"/>
        </a:xfrm>
      </p:grpSpPr>
      <p:sp>
        <p:nvSpPr>
          <p:cNvPr id="60" name="Google Shape;60;p38"/>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3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71539feebc_0_228"/>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71539feebc_0_228"/>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71539feebc_0_228"/>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71539feebc_0_228"/>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71539feebc_0_2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g371539feebc_0_23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5" name="Google Shape;75;g371539feebc_0_2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
        <p:cNvGrpSpPr/>
        <p:nvPr/>
      </p:nvGrpSpPr>
      <p:grpSpPr>
        <a:xfrm>
          <a:off x="0" y="0"/>
          <a:ext cx="0" cy="0"/>
          <a:chOff x="0" y="0"/>
          <a:chExt cx="0" cy="0"/>
        </a:xfrm>
      </p:grpSpPr>
      <p:sp>
        <p:nvSpPr>
          <p:cNvPr id="77" name="Google Shape;77;g371539feebc_0_23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g371539feebc_0_23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g371539feebc_0_23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0" name="Google Shape;80;g371539feebc_0_23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1" name="Google Shape;81;g371539feebc_0_2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2"/>
        <p:cNvGrpSpPr/>
        <p:nvPr/>
      </p:nvGrpSpPr>
      <p:grpSpPr>
        <a:xfrm>
          <a:off x="0" y="0"/>
          <a:ext cx="0" cy="0"/>
          <a:chOff x="0" y="0"/>
          <a:chExt cx="0" cy="0"/>
        </a:xfrm>
      </p:grpSpPr>
      <p:sp>
        <p:nvSpPr>
          <p:cNvPr id="83" name="Google Shape;83;g371539feebc_0_24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g371539feebc_0_24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g371539feebc_0_24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6" name="Google Shape;86;g371539feebc_0_24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7" name="Google Shape;87;g371539feebc_0_24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8" name="Google Shape;88;g371539feebc_0_2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9"/>
        <p:cNvGrpSpPr/>
        <p:nvPr/>
      </p:nvGrpSpPr>
      <p:grpSpPr>
        <a:xfrm>
          <a:off x="0" y="0"/>
          <a:ext cx="0" cy="0"/>
          <a:chOff x="0" y="0"/>
          <a:chExt cx="0" cy="0"/>
        </a:xfrm>
      </p:grpSpPr>
      <p:sp>
        <p:nvSpPr>
          <p:cNvPr id="90" name="Google Shape;90;g371539feebc_0_25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g371539feebc_0_25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g371539feebc_0_25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3" name="Google Shape;93;g371539feebc_0_2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4"/>
        <p:cNvGrpSpPr/>
        <p:nvPr/>
      </p:nvGrpSpPr>
      <p:grpSpPr>
        <a:xfrm>
          <a:off x="0" y="0"/>
          <a:ext cx="0" cy="0"/>
          <a:chOff x="0" y="0"/>
          <a:chExt cx="0" cy="0"/>
        </a:xfrm>
      </p:grpSpPr>
      <p:sp>
        <p:nvSpPr>
          <p:cNvPr id="95" name="Google Shape;95;g371539feebc_0_25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g371539feebc_0_25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g371539feebc_0_25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8" name="Google Shape;98;g371539feebc_0_25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9" name="Google Shape;99;g371539feebc_0_2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0"/>
        <p:cNvGrpSpPr/>
        <p:nvPr/>
      </p:nvGrpSpPr>
      <p:grpSpPr>
        <a:xfrm>
          <a:off x="0" y="0"/>
          <a:ext cx="0" cy="0"/>
          <a:chOff x="0" y="0"/>
          <a:chExt cx="0" cy="0"/>
        </a:xfrm>
      </p:grpSpPr>
      <p:sp>
        <p:nvSpPr>
          <p:cNvPr id="101" name="Google Shape;101;g371539feebc_0_26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2" name="Google Shape;102;g371539feebc_0_26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3"/>
        <p:cNvGrpSpPr/>
        <p:nvPr/>
      </p:nvGrpSpPr>
      <p:grpSpPr>
        <a:xfrm>
          <a:off x="0" y="0"/>
          <a:ext cx="0" cy="0"/>
          <a:chOff x="0" y="0"/>
          <a:chExt cx="0" cy="0"/>
        </a:xfrm>
      </p:grpSpPr>
      <p:sp>
        <p:nvSpPr>
          <p:cNvPr id="104" name="Google Shape;104;g371539feebc_0_26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g371539feebc_0_26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g371539feebc_0_26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7" name="Google Shape;107;g371539feebc_0_26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8" name="Google Shape;108;g371539feebc_0_26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g371539feebc_0_2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5"/>
        <p:cNvGrpSpPr/>
        <p:nvPr/>
      </p:nvGrpSpPr>
      <p:grpSpPr>
        <a:xfrm>
          <a:off x="0" y="0"/>
          <a:ext cx="0" cy="0"/>
          <a:chOff x="0" y="0"/>
          <a:chExt cx="0" cy="0"/>
        </a:xfrm>
      </p:grpSpPr>
      <p:sp>
        <p:nvSpPr>
          <p:cNvPr id="16" name="Google Shape;16;p2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0"/>
        <p:cNvGrpSpPr/>
        <p:nvPr/>
      </p:nvGrpSpPr>
      <p:grpSpPr>
        <a:xfrm>
          <a:off x="0" y="0"/>
          <a:ext cx="0" cy="0"/>
          <a:chOff x="0" y="0"/>
          <a:chExt cx="0" cy="0"/>
        </a:xfrm>
      </p:grpSpPr>
      <p:sp>
        <p:nvSpPr>
          <p:cNvPr id="111" name="Google Shape;111;g371539feebc_0_27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g371539feebc_0_27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g371539feebc_0_27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14" name="Google Shape;114;g371539feebc_0_27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115"/>
        <p:cNvGrpSpPr/>
        <p:nvPr/>
      </p:nvGrpSpPr>
      <p:grpSpPr>
        <a:xfrm>
          <a:off x="0" y="0"/>
          <a:ext cx="0" cy="0"/>
          <a:chOff x="0" y="0"/>
          <a:chExt cx="0" cy="0"/>
        </a:xfrm>
      </p:grpSpPr>
      <p:sp>
        <p:nvSpPr>
          <p:cNvPr id="116" name="Google Shape;116;g371539feebc_0_27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17" name="Google Shape;117;g371539feebc_0_27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8" name="Google Shape;118;g371539feebc_0_27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19"/>
        <p:cNvGrpSpPr/>
        <p:nvPr/>
      </p:nvGrpSpPr>
      <p:grpSpPr>
        <a:xfrm>
          <a:off x="0" y="0"/>
          <a:ext cx="0" cy="0"/>
          <a:chOff x="0" y="0"/>
          <a:chExt cx="0" cy="0"/>
        </a:xfrm>
      </p:grpSpPr>
      <p:sp>
        <p:nvSpPr>
          <p:cNvPr id="120" name="Google Shape;120;g371539feebc_0_2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5"/>
        <p:cNvGrpSpPr/>
        <p:nvPr/>
      </p:nvGrpSpPr>
      <p:grpSpPr>
        <a:xfrm>
          <a:off x="0" y="0"/>
          <a:ext cx="0" cy="0"/>
          <a:chOff x="0" y="0"/>
          <a:chExt cx="0" cy="0"/>
        </a:xfrm>
      </p:grpSpPr>
      <p:sp>
        <p:nvSpPr>
          <p:cNvPr id="126" name="Google Shape;126;g371539feebc_0_438"/>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g371539feebc_0_438"/>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g371539feebc_0_438"/>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9" name="Google Shape;129;g371539feebc_0_438"/>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0" name="Google Shape;130;g371539feebc_0_4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g371539feebc_0_44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Google Shape;134;g371539feebc_0_446"/>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35" name="Google Shape;135;g371539feebc_0_4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Google Shape;137;g371539feebc_0_44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g371539feebc_0_44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g371539feebc_0_44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0" name="Google Shape;140;g371539feebc_0_449"/>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41" name="Google Shape;141;g371539feebc_0_4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2"/>
        <p:cNvGrpSpPr/>
        <p:nvPr/>
      </p:nvGrpSpPr>
      <p:grpSpPr>
        <a:xfrm>
          <a:off x="0" y="0"/>
          <a:ext cx="0" cy="0"/>
          <a:chOff x="0" y="0"/>
          <a:chExt cx="0" cy="0"/>
        </a:xfrm>
      </p:grpSpPr>
      <p:sp>
        <p:nvSpPr>
          <p:cNvPr id="143" name="Google Shape;143;g371539feebc_0_455"/>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g371539feebc_0_45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g371539feebc_0_45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6" name="Google Shape;146;g371539feebc_0_455"/>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7" name="Google Shape;147;g371539feebc_0_455"/>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8" name="Google Shape;148;g371539feebc_0_4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g371539feebc_0_462"/>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g371539feebc_0_462"/>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g371539feebc_0_462"/>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53" name="Google Shape;153;g371539feebc_0_46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54"/>
        <p:cNvGrpSpPr/>
        <p:nvPr/>
      </p:nvGrpSpPr>
      <p:grpSpPr>
        <a:xfrm>
          <a:off x="0" y="0"/>
          <a:ext cx="0" cy="0"/>
          <a:chOff x="0" y="0"/>
          <a:chExt cx="0" cy="0"/>
        </a:xfrm>
      </p:grpSpPr>
      <p:sp>
        <p:nvSpPr>
          <p:cNvPr id="155" name="Google Shape;155;g371539feebc_0_467"/>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g371539feebc_0_46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g371539feebc_0_467"/>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8" name="Google Shape;158;g371539feebc_0_467"/>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9" name="Google Shape;159;g371539feebc_0_46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30"/>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3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60"/>
        <p:cNvGrpSpPr/>
        <p:nvPr/>
      </p:nvGrpSpPr>
      <p:grpSpPr>
        <a:xfrm>
          <a:off x="0" y="0"/>
          <a:ext cx="0" cy="0"/>
          <a:chOff x="0" y="0"/>
          <a:chExt cx="0" cy="0"/>
        </a:xfrm>
      </p:grpSpPr>
      <p:sp>
        <p:nvSpPr>
          <p:cNvPr id="161" name="Google Shape;161;g371539feebc_0_473"/>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62" name="Google Shape;162;g371539feebc_0_47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3"/>
        <p:cNvGrpSpPr/>
        <p:nvPr/>
      </p:nvGrpSpPr>
      <p:grpSpPr>
        <a:xfrm>
          <a:off x="0" y="0"/>
          <a:ext cx="0" cy="0"/>
          <a:chOff x="0" y="0"/>
          <a:chExt cx="0" cy="0"/>
        </a:xfrm>
      </p:grpSpPr>
      <p:sp>
        <p:nvSpPr>
          <p:cNvPr id="164" name="Google Shape;164;g371539feebc_0_47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g371539feebc_0_47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g371539feebc_0_47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67" name="Google Shape;167;g371539feebc_0_47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g371539feebc_0_47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9" name="Google Shape;169;g371539feebc_0_47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70"/>
        <p:cNvGrpSpPr/>
        <p:nvPr/>
      </p:nvGrpSpPr>
      <p:grpSpPr>
        <a:xfrm>
          <a:off x="0" y="0"/>
          <a:ext cx="0" cy="0"/>
          <a:chOff x="0" y="0"/>
          <a:chExt cx="0" cy="0"/>
        </a:xfrm>
      </p:grpSpPr>
      <p:sp>
        <p:nvSpPr>
          <p:cNvPr id="171" name="Google Shape;171;g371539feebc_0_483"/>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g371539feebc_0_483"/>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g371539feebc_0_483"/>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74" name="Google Shape;174;g371539feebc_0_48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5"/>
        <p:cNvGrpSpPr/>
        <p:nvPr/>
      </p:nvGrpSpPr>
      <p:grpSpPr>
        <a:xfrm>
          <a:off x="0" y="0"/>
          <a:ext cx="0" cy="0"/>
          <a:chOff x="0" y="0"/>
          <a:chExt cx="0" cy="0"/>
        </a:xfrm>
      </p:grpSpPr>
      <p:sp>
        <p:nvSpPr>
          <p:cNvPr id="176" name="Google Shape;176;g371539feebc_0_488"/>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77" name="Google Shape;177;g371539feebc_0_48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8" name="Google Shape;178;g371539feebc_0_48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3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3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3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3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3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3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3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32"/>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32"/>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3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33"/>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3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3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3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3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3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3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3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7"/>
        <p:cNvGrpSpPr/>
        <p:nvPr/>
      </p:nvGrpSpPr>
      <p:grpSpPr>
        <a:xfrm>
          <a:off x="0" y="0"/>
          <a:ext cx="0" cy="0"/>
          <a:chOff x="0" y="0"/>
          <a:chExt cx="0" cy="0"/>
        </a:xfrm>
      </p:grpSpPr>
      <p:sp>
        <p:nvSpPr>
          <p:cNvPr id="48" name="Google Shape;48;p3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3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3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3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3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2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2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3"/>
        <p:cNvGrpSpPr/>
        <p:nvPr/>
      </p:nvGrpSpPr>
      <p:grpSpPr>
        <a:xfrm>
          <a:off x="0" y="0"/>
          <a:ext cx="0" cy="0"/>
          <a:chOff x="0" y="0"/>
          <a:chExt cx="0" cy="0"/>
        </a:xfrm>
      </p:grpSpPr>
      <p:sp>
        <p:nvSpPr>
          <p:cNvPr id="64" name="Google Shape;64;g371539feebc_0_22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71539feebc_0_22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71539feebc_0_2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sp>
        <p:nvSpPr>
          <p:cNvPr id="122" name="Google Shape;122;g371539feebc_0_43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23" name="Google Shape;123;g371539feebc_0_43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24" name="Google Shape;124;g371539feebc_0_4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a.gomez@umh.es" TargetMode="External"/><Relationship Id="rId7"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mailto:a.lara@umh.es"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71539feebc_0_416"/>
          <p:cNvSpPr/>
          <p:nvPr/>
        </p:nvSpPr>
        <p:spPr>
          <a:xfrm>
            <a:off x="137269" y="234268"/>
            <a:ext cx="8791355" cy="4545550"/>
          </a:xfrm>
          <a:custGeom>
            <a:avLst/>
            <a:gdLst/>
            <a:ahLst/>
            <a:cxnLst/>
            <a:rect l="l" t="t" r="r" b="b"/>
            <a:pathLst>
              <a:path w="8791355" h="4545550" extrusionOk="0">
                <a:moveTo>
                  <a:pt x="65216" y="130353"/>
                </a:moveTo>
                <a:cubicBezTo>
                  <a:pt x="158672" y="-148708"/>
                  <a:pt x="8329662" y="83070"/>
                  <a:pt x="8722594" y="130353"/>
                </a:cubicBezTo>
                <a:cubicBezTo>
                  <a:pt x="8965615" y="585313"/>
                  <a:pt x="8619889" y="3037703"/>
                  <a:pt x="8722594" y="4482930"/>
                </a:cubicBezTo>
                <a:cubicBezTo>
                  <a:pt x="5677682" y="4696075"/>
                  <a:pt x="1844122" y="4701421"/>
                  <a:pt x="139623" y="4498220"/>
                </a:cubicBezTo>
                <a:cubicBezTo>
                  <a:pt x="-85389" y="2924252"/>
                  <a:pt x="36100" y="1738301"/>
                  <a:pt x="65216" y="130353"/>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84" name="Google Shape;184;g371539feebc_0_416"/>
          <p:cNvSpPr txBox="1"/>
          <p:nvPr/>
        </p:nvSpPr>
        <p:spPr>
          <a:xfrm>
            <a:off x="540000" y="381475"/>
            <a:ext cx="8096400" cy="417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ES" sz="1200" b="1">
                <a:solidFill>
                  <a:srgbClr val="7030A0"/>
                </a:solidFill>
              </a:rPr>
              <a:t>INSTRUCTIONS/RECOMMENDATIONS FOR TEACHERS</a:t>
            </a:r>
            <a:endParaRPr sz="1200" b="1">
              <a:solidFill>
                <a:srgbClr val="7030A0"/>
              </a:solidFill>
            </a:endParaRPr>
          </a:p>
          <a:p>
            <a:pPr marL="0" lvl="0" indent="0" algn="l" rtl="0">
              <a:lnSpc>
                <a:spcPct val="115000"/>
              </a:lnSpc>
              <a:spcBef>
                <a:spcPts val="1000"/>
              </a:spcBef>
              <a:spcAft>
                <a:spcPts val="0"/>
              </a:spcAft>
              <a:buNone/>
            </a:pPr>
            <a:r>
              <a:rPr lang="es-ES" sz="1200">
                <a:solidFill>
                  <a:srgbClr val="7030A0"/>
                </a:solidFill>
              </a:rPr>
              <a:t>The </a:t>
            </a:r>
            <a:r>
              <a:rPr lang="es-ES" sz="1200" b="1">
                <a:solidFill>
                  <a:srgbClr val="7030A0"/>
                </a:solidFill>
              </a:rPr>
              <a:t>Research and Scientific Method</a:t>
            </a:r>
            <a:r>
              <a:rPr lang="es-ES" sz="1200">
                <a:solidFill>
                  <a:srgbClr val="7030A0"/>
                </a:solidFill>
              </a:rPr>
              <a:t> workshop/section consists of 5 parts. The </a:t>
            </a:r>
            <a:r>
              <a:rPr lang="es-ES" sz="1200" i="1">
                <a:solidFill>
                  <a:srgbClr val="7030A0"/>
                </a:solidFill>
              </a:rPr>
              <a:t>Saving My Territory </a:t>
            </a:r>
            <a:r>
              <a:rPr lang="es-ES" sz="1200">
                <a:solidFill>
                  <a:srgbClr val="7030A0"/>
                </a:solidFill>
              </a:rPr>
              <a:t>Guide explains the contents of each workshop/section in detail, and contains recommendations for classroom work.</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This part/session is accompanied by 2 presentations:</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1) </a:t>
            </a:r>
            <a:r>
              <a:rPr lang="es-ES" sz="1200" b="1">
                <a:solidFill>
                  <a:srgbClr val="7030A0"/>
                </a:solidFill>
              </a:rPr>
              <a:t>Presentation-guide:</a:t>
            </a:r>
            <a:r>
              <a:rPr lang="es-ES" sz="1200" b="1" i="1">
                <a:solidFill>
                  <a:srgbClr val="7030A0"/>
                </a:solidFill>
              </a:rPr>
              <a:t> Scientific activity </a:t>
            </a:r>
            <a:r>
              <a:rPr lang="es-ES" sz="1200" b="1">
                <a:solidFill>
                  <a:srgbClr val="7030A0"/>
                </a:solidFill>
              </a:rPr>
              <a:t>for teachers</a:t>
            </a:r>
            <a:r>
              <a:rPr lang="es-ES" sz="1200">
                <a:solidFill>
                  <a:srgbClr val="7030A0"/>
                </a:solidFill>
              </a:rPr>
              <a:t> with the instructions and recommendations required to teach each part/session in the classroom. The presentations include audiovisual content, discussion activities and other dynamics and challenges for working on the content presented. A timeframe to organise the session is provided, but teachers should adjust the time spent on each activity or audiovisual material at their discretion: as progress is made in the classroom, depending on the students' needs, or if they prefer to review some contents rather than others. There are also slides with characters providing a common theme, and suggesting the final task in each session.</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2) </a:t>
            </a:r>
            <a:r>
              <a:rPr lang="es-ES" sz="1200" b="1">
                <a:solidFill>
                  <a:srgbClr val="7030A0"/>
                </a:solidFill>
              </a:rPr>
              <a:t>Presentation for students</a:t>
            </a:r>
            <a:r>
              <a:rPr lang="es-ES" sz="1200">
                <a:solidFill>
                  <a:srgbClr val="7030A0"/>
                </a:solidFill>
              </a:rPr>
              <a:t> to provide them with the key ideas in each part. The content of this presentation is taken from the teacher's presentation-guide.</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The instructions and recommendations for teachers are shown in PURPLE text, like the text used here, so that they can be clearly identified as supplementary text. The activity slides have a grey background.</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We hope you find the content interesting and useful.</a:t>
            </a:r>
            <a:endParaRPr sz="1300" b="1">
              <a:solidFill>
                <a:srgbClr val="7030A0"/>
              </a:solidFill>
            </a:endParaRPr>
          </a:p>
          <a:p>
            <a:pPr marL="0" marR="0" lvl="0" indent="0" algn="l" rtl="0">
              <a:lnSpc>
                <a:spcPct val="100000"/>
              </a:lnSpc>
              <a:spcBef>
                <a:spcPts val="1000"/>
              </a:spcBef>
              <a:spcAft>
                <a:spcPts val="0"/>
              </a:spcAft>
              <a:buClr>
                <a:srgbClr val="000000"/>
              </a:buClr>
              <a:buSzPts val="1400"/>
              <a:buFont typeface="Arial"/>
              <a:buNone/>
            </a:pP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98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98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p:txBody>
      </p:sp>
      <p:sp>
        <p:nvSpPr>
          <p:cNvPr id="185" name="Google Shape;185;g371539feebc_0_4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1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89" name="Google Shape;489;p10"/>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Research and development (R&amp;D) is the creative and systematic work carried out in order to </a:t>
            </a:r>
            <a:r>
              <a:rPr lang="es-ES" sz="1400">
                <a:solidFill>
                  <a:schemeClr val="dk2"/>
                </a:solidFill>
                <a:highlight>
                  <a:srgbClr val="C8BCC0"/>
                </a:highlight>
                <a:latin typeface="Arial"/>
                <a:ea typeface="Arial"/>
                <a:cs typeface="Arial"/>
                <a:sym typeface="Arial"/>
              </a:rPr>
              <a:t>increase the volume of knowledge </a:t>
            </a:r>
            <a:r>
              <a:rPr lang="es-ES" sz="1400">
                <a:solidFill>
                  <a:schemeClr val="dk2"/>
                </a:solidFill>
                <a:latin typeface="Arial"/>
                <a:ea typeface="Arial"/>
                <a:cs typeface="Arial"/>
                <a:sym typeface="Arial"/>
              </a:rPr>
              <a:t>(including the knowledge of mankind, culture and society) and </a:t>
            </a:r>
            <a:r>
              <a:rPr lang="es-ES" sz="1400">
                <a:solidFill>
                  <a:schemeClr val="dk2"/>
                </a:solidFill>
                <a:highlight>
                  <a:srgbClr val="C8BCC0"/>
                </a:highlight>
                <a:latin typeface="Arial"/>
                <a:ea typeface="Arial"/>
                <a:cs typeface="Arial"/>
                <a:sym typeface="Arial"/>
              </a:rPr>
              <a:t>devise new applications for the existing knowledge.</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There is a series of common characteristics that identify R&amp;D activities which aim to achieve general or specific objectives, even when they are carried out by different people.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490" name="Google Shape;490;p1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491" name="Google Shape;491;p1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492" name="Google Shape;492;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1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98" name="Google Shape;498;p11"/>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For an activity to be considered R&amp;D, it must be:</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BBFC3"/>
                </a:highlight>
                <a:latin typeface="Arial"/>
                <a:ea typeface="Arial"/>
                <a:cs typeface="Arial"/>
                <a:sym typeface="Arial"/>
              </a:rPr>
              <a:t>Novel,</a:t>
            </a:r>
            <a:r>
              <a:rPr lang="es-ES" sz="1400">
                <a:solidFill>
                  <a:schemeClr val="dk2"/>
                </a:solidFill>
                <a:latin typeface="Arial"/>
                <a:ea typeface="Arial"/>
                <a:cs typeface="Arial"/>
                <a:sym typeface="Arial"/>
              </a:rPr>
              <a:t> focused on new discoveries.</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BBFC3"/>
                </a:highlight>
                <a:latin typeface="Arial"/>
                <a:ea typeface="Arial"/>
                <a:cs typeface="Arial"/>
                <a:sym typeface="Arial"/>
              </a:rPr>
              <a:t>Creative</a:t>
            </a:r>
            <a:r>
              <a:rPr lang="es-ES" sz="1400">
                <a:solidFill>
                  <a:schemeClr val="dk2"/>
                </a:solidFill>
                <a:latin typeface="Arial"/>
                <a:ea typeface="Arial"/>
                <a:cs typeface="Arial"/>
                <a:sym typeface="Arial"/>
              </a:rPr>
              <a:t>, with original concepts or ideas that improve knowledge and are not obvious.</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BBFC3"/>
                </a:highlight>
                <a:latin typeface="Arial"/>
                <a:ea typeface="Arial"/>
                <a:cs typeface="Arial"/>
                <a:sym typeface="Arial"/>
              </a:rPr>
              <a:t>Uncertain,</a:t>
            </a:r>
            <a:r>
              <a:rPr lang="es-ES" sz="1400">
                <a:solidFill>
                  <a:schemeClr val="dk2"/>
                </a:solidFill>
                <a:latin typeface="Arial"/>
                <a:ea typeface="Arial"/>
                <a:cs typeface="Arial"/>
                <a:sym typeface="Arial"/>
              </a:rPr>
              <a:t> because when a project is carried out, we do not know if the results will be those we expect.</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BBFC3"/>
                </a:highlight>
                <a:latin typeface="Arial"/>
                <a:ea typeface="Arial"/>
                <a:cs typeface="Arial"/>
                <a:sym typeface="Arial"/>
              </a:rPr>
              <a:t>Systematic,</a:t>
            </a:r>
            <a:r>
              <a:rPr lang="es-ES" sz="1400">
                <a:solidFill>
                  <a:schemeClr val="dk2"/>
                </a:solidFill>
                <a:latin typeface="Arial"/>
                <a:ea typeface="Arial"/>
                <a:cs typeface="Arial"/>
                <a:sym typeface="Arial"/>
              </a:rPr>
              <a:t> following a plan and recording both the process and the results.</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BBFC3"/>
                </a:highlight>
                <a:latin typeface="Arial"/>
                <a:ea typeface="Arial"/>
                <a:cs typeface="Arial"/>
                <a:sym typeface="Arial"/>
              </a:rPr>
              <a:t>Transferable and/or reproducible</a:t>
            </a:r>
            <a:r>
              <a:rPr lang="es-ES" sz="1400">
                <a:solidFill>
                  <a:schemeClr val="dk2"/>
                </a:solidFill>
                <a:latin typeface="Arial"/>
                <a:ea typeface="Arial"/>
                <a:cs typeface="Arial"/>
                <a:sym typeface="Arial"/>
              </a:rPr>
              <a:t>, i.e., enabling new knowledge to be transferred, guaranteeing its use and allowing other researchers to reproduce it as part of their R&amp;D activities.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499" name="Google Shape;499;p1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500" name="Google Shape;500;p1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501" name="Google Shape;501;p1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1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07" name="Google Shape;507;p12"/>
          <p:cNvSpPr/>
          <p:nvPr/>
        </p:nvSpPr>
        <p:spPr>
          <a:xfrm flipH="1">
            <a:off x="2539999" y="4272305"/>
            <a:ext cx="4356099"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8" name="Google Shape;508;p12"/>
          <p:cNvSpPr/>
          <p:nvPr/>
        </p:nvSpPr>
        <p:spPr>
          <a:xfrm flipH="1">
            <a:off x="1893448" y="1772093"/>
            <a:ext cx="2088720" cy="1355666"/>
          </a:xfrm>
          <a:prstGeom prst="wedgeEllipseCallout">
            <a:avLst>
              <a:gd name="adj1" fmla="val -61998"/>
              <a:gd name="adj2" fmla="val 34691"/>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509" name="Google Shape;509;p12"/>
          <p:cNvSpPr txBox="1"/>
          <p:nvPr/>
        </p:nvSpPr>
        <p:spPr>
          <a:xfrm>
            <a:off x="1994675" y="1903049"/>
            <a:ext cx="1902900" cy="9645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dirty="0"/>
              <a:t>R&amp;D </a:t>
            </a:r>
            <a:r>
              <a:rPr lang="es-ES" sz="1200" dirty="0" err="1"/>
              <a:t>is</a:t>
            </a:r>
            <a:r>
              <a:rPr lang="es-ES" sz="1200" dirty="0"/>
              <a:t> </a:t>
            </a:r>
            <a:r>
              <a:rPr lang="es-ES" sz="1200" dirty="0" err="1"/>
              <a:t>the</a:t>
            </a:r>
            <a:r>
              <a:rPr lang="es-ES" sz="1200" dirty="0"/>
              <a:t> </a:t>
            </a:r>
            <a:br>
              <a:rPr lang="es-ES" sz="1200" dirty="0"/>
            </a:br>
            <a:r>
              <a:rPr lang="es-ES" sz="1200" dirty="0"/>
              <a:t>creative and </a:t>
            </a:r>
            <a:r>
              <a:rPr lang="es-ES" sz="1200" dirty="0" err="1"/>
              <a:t>systematic</a:t>
            </a:r>
            <a:r>
              <a:rPr lang="es-ES" sz="1200" dirty="0"/>
              <a:t> </a:t>
            </a:r>
            <a:r>
              <a:rPr lang="es-ES" sz="1200" dirty="0" err="1"/>
              <a:t>work</a:t>
            </a:r>
            <a:r>
              <a:rPr lang="es-ES" sz="1200" dirty="0"/>
              <a:t> </a:t>
            </a:r>
            <a:r>
              <a:rPr lang="es-ES" sz="1200" dirty="0" err="1"/>
              <a:t>carried</a:t>
            </a:r>
            <a:r>
              <a:rPr lang="es-ES" sz="1200" dirty="0"/>
              <a:t> </a:t>
            </a:r>
            <a:r>
              <a:rPr lang="es-ES" sz="1200" dirty="0" err="1"/>
              <a:t>out</a:t>
            </a:r>
            <a:r>
              <a:rPr lang="es-ES" sz="1200" dirty="0"/>
              <a:t> in </a:t>
            </a:r>
            <a:r>
              <a:rPr lang="es-ES" sz="1200" dirty="0" err="1"/>
              <a:t>order</a:t>
            </a:r>
            <a:r>
              <a:rPr lang="es-ES" sz="1200" dirty="0"/>
              <a:t> </a:t>
            </a:r>
            <a:r>
              <a:rPr lang="es-ES" sz="1200" dirty="0" err="1"/>
              <a:t>to</a:t>
            </a:r>
            <a:r>
              <a:rPr lang="es-ES" sz="1200" dirty="0"/>
              <a:t> </a:t>
            </a:r>
            <a:r>
              <a:rPr lang="es-ES" sz="1200" dirty="0" err="1"/>
              <a:t>increase</a:t>
            </a:r>
            <a:r>
              <a:rPr lang="es-ES" sz="1200" dirty="0"/>
              <a:t> </a:t>
            </a:r>
            <a:r>
              <a:rPr lang="es-ES" sz="1200" dirty="0" err="1"/>
              <a:t>the</a:t>
            </a:r>
            <a:r>
              <a:rPr lang="es-ES" sz="1200" dirty="0"/>
              <a:t> </a:t>
            </a:r>
            <a:r>
              <a:rPr lang="es-ES" sz="1200" dirty="0" err="1"/>
              <a:t>volume</a:t>
            </a:r>
            <a:r>
              <a:rPr lang="es-ES" sz="1200" dirty="0"/>
              <a:t> </a:t>
            </a:r>
            <a:r>
              <a:rPr lang="es-ES" sz="1200" dirty="0" err="1"/>
              <a:t>of</a:t>
            </a:r>
            <a:r>
              <a:rPr lang="es-ES" sz="1200" dirty="0"/>
              <a:t> </a:t>
            </a:r>
            <a:r>
              <a:rPr lang="es-ES" sz="1200" dirty="0" err="1"/>
              <a:t>knowledge</a:t>
            </a:r>
            <a:r>
              <a:rPr lang="es-ES" sz="1200" dirty="0"/>
              <a:t>.</a:t>
            </a:r>
            <a:endParaRPr sz="1200" b="0" i="0" u="none" strike="noStrike" cap="none" dirty="0">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dirty="0">
              <a:solidFill>
                <a:srgbClr val="000000"/>
              </a:solidFill>
              <a:latin typeface="Arial"/>
              <a:ea typeface="Arial"/>
              <a:cs typeface="Arial"/>
              <a:sym typeface="Arial"/>
            </a:endParaRPr>
          </a:p>
        </p:txBody>
      </p:sp>
      <p:sp>
        <p:nvSpPr>
          <p:cNvPr id="510" name="Google Shape;510;p12"/>
          <p:cNvSpPr/>
          <p:nvPr/>
        </p:nvSpPr>
        <p:spPr>
          <a:xfrm flipH="1">
            <a:off x="5660309" y="2010143"/>
            <a:ext cx="2165520" cy="1015533"/>
          </a:xfrm>
          <a:prstGeom prst="wedgeEllipseCallout">
            <a:avLst>
              <a:gd name="adj1" fmla="val 72072"/>
              <a:gd name="adj2" fmla="val 37150"/>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511" name="Google Shape;511;p12"/>
          <p:cNvSpPr txBox="1"/>
          <p:nvPr/>
        </p:nvSpPr>
        <p:spPr>
          <a:xfrm>
            <a:off x="5660309" y="2155628"/>
            <a:ext cx="2113840" cy="802273"/>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dirty="0" err="1"/>
              <a:t>The</a:t>
            </a:r>
            <a:r>
              <a:rPr lang="es-ES" sz="1200" dirty="0"/>
              <a:t> </a:t>
            </a:r>
            <a:r>
              <a:rPr lang="es-ES" sz="1200" dirty="0" err="1"/>
              <a:t>next</a:t>
            </a:r>
            <a:r>
              <a:rPr lang="es-ES" sz="1200" dirty="0"/>
              <a:t> </a:t>
            </a:r>
            <a:r>
              <a:rPr lang="es-ES" sz="1200" dirty="0" err="1"/>
              <a:t>slides</a:t>
            </a:r>
            <a:r>
              <a:rPr lang="es-ES" sz="1200" dirty="0"/>
              <a:t> </a:t>
            </a:r>
            <a:r>
              <a:rPr lang="es-ES" sz="1200" dirty="0" err="1"/>
              <a:t>contain</a:t>
            </a:r>
            <a:r>
              <a:rPr lang="es-ES" sz="1200" dirty="0"/>
              <a:t> </a:t>
            </a:r>
            <a:r>
              <a:rPr lang="es-ES" sz="1200" dirty="0" err="1"/>
              <a:t>examples</a:t>
            </a:r>
            <a:r>
              <a:rPr lang="es-ES" sz="1200" dirty="0"/>
              <a:t> </a:t>
            </a:r>
            <a:r>
              <a:rPr lang="es-ES" sz="1200" dirty="0" err="1"/>
              <a:t>of</a:t>
            </a:r>
            <a:r>
              <a:rPr lang="es-ES" sz="1200" dirty="0"/>
              <a:t> films </a:t>
            </a:r>
            <a:r>
              <a:rPr lang="es-ES" sz="1200" dirty="0" err="1"/>
              <a:t>that</a:t>
            </a:r>
            <a:r>
              <a:rPr lang="es-ES" sz="1200" dirty="0"/>
              <a:t> look at </a:t>
            </a:r>
            <a:r>
              <a:rPr lang="es-ES" sz="1200" dirty="0" err="1"/>
              <a:t>these</a:t>
            </a:r>
            <a:r>
              <a:rPr lang="es-ES" sz="1200" dirty="0"/>
              <a:t> </a:t>
            </a:r>
            <a:r>
              <a:rPr lang="es-ES" sz="1200" dirty="0" err="1"/>
              <a:t>issues</a:t>
            </a:r>
            <a:r>
              <a:rPr lang="es-ES" sz="1200" dirty="0"/>
              <a:t>.</a:t>
            </a:r>
            <a:endParaRPr sz="1200" dirty="0"/>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dirty="0">
              <a:solidFill>
                <a:srgbClr val="000000"/>
              </a:solidFill>
              <a:latin typeface="Arial"/>
              <a:ea typeface="Arial"/>
              <a:cs typeface="Arial"/>
              <a:sym typeface="Arial"/>
            </a:endParaRPr>
          </a:p>
        </p:txBody>
      </p:sp>
      <p:grpSp>
        <p:nvGrpSpPr>
          <p:cNvPr id="512" name="Google Shape;512;p12"/>
          <p:cNvGrpSpPr/>
          <p:nvPr/>
        </p:nvGrpSpPr>
        <p:grpSpPr>
          <a:xfrm>
            <a:off x="4249018" y="2331857"/>
            <a:ext cx="908325" cy="2176093"/>
            <a:chOff x="1615219" y="507815"/>
            <a:chExt cx="989820" cy="2371331"/>
          </a:xfrm>
        </p:grpSpPr>
        <p:sp>
          <p:nvSpPr>
            <p:cNvPr id="513" name="Google Shape;513;p12"/>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4" name="Google Shape;514;p12"/>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5" name="Google Shape;515;p12"/>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6" name="Google Shape;516;p12"/>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7" name="Google Shape;517;p12"/>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8" name="Google Shape;518;p12"/>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19" name="Google Shape;519;p1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0" name="Google Shape;520;p1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1" name="Google Shape;521;p12"/>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2" name="Google Shape;522;p12"/>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3" name="Google Shape;523;p12"/>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24" name="Google Shape;524;p12"/>
            <p:cNvGrpSpPr/>
            <p:nvPr/>
          </p:nvGrpSpPr>
          <p:grpSpPr>
            <a:xfrm>
              <a:off x="1996826" y="1743160"/>
              <a:ext cx="272719" cy="281410"/>
              <a:chOff x="1996826" y="1743160"/>
              <a:chExt cx="272719" cy="281410"/>
            </a:xfrm>
          </p:grpSpPr>
          <p:sp>
            <p:nvSpPr>
              <p:cNvPr id="525" name="Google Shape;525;p12"/>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6" name="Google Shape;526;p12"/>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7" name="Google Shape;527;p12"/>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8" name="Google Shape;528;p12"/>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29" name="Google Shape;529;p12"/>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0" name="Google Shape;530;p12"/>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31" name="Google Shape;531;p12"/>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2" name="Google Shape;532;p12"/>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3" name="Google Shape;533;p12"/>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34" name="Google Shape;534;p12"/>
            <p:cNvGrpSpPr/>
            <p:nvPr/>
          </p:nvGrpSpPr>
          <p:grpSpPr>
            <a:xfrm>
              <a:off x="2229363" y="1383998"/>
              <a:ext cx="375676" cy="427149"/>
              <a:chOff x="2209552" y="1288662"/>
              <a:chExt cx="375676" cy="427149"/>
            </a:xfrm>
          </p:grpSpPr>
          <p:sp>
            <p:nvSpPr>
              <p:cNvPr id="535" name="Google Shape;535;p1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6" name="Google Shape;536;p1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7" name="Google Shape;537;p1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538" name="Google Shape;538;p12"/>
            <p:cNvGrpSpPr/>
            <p:nvPr/>
          </p:nvGrpSpPr>
          <p:grpSpPr>
            <a:xfrm rot="553793" flipH="1">
              <a:off x="1647622" y="1403949"/>
              <a:ext cx="286350" cy="427149"/>
              <a:chOff x="2209552" y="1288662"/>
              <a:chExt cx="375676" cy="427149"/>
            </a:xfrm>
          </p:grpSpPr>
          <p:sp>
            <p:nvSpPr>
              <p:cNvPr id="539" name="Google Shape;539;p1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0" name="Google Shape;540;p1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1" name="Google Shape;541;p1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542" name="Google Shape;542;p1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543" name="Google Shape;543;p1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544" name="Google Shape;544;p1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550" name="Google Shape;550;p13"/>
          <p:cNvPicPr preferRelativeResize="0"/>
          <p:nvPr/>
        </p:nvPicPr>
        <p:blipFill rotWithShape="1">
          <a:blip r:embed="rId3">
            <a:alphaModFix/>
          </a:blip>
          <a:srcRect/>
          <a:stretch/>
        </p:blipFill>
        <p:spPr>
          <a:xfrm>
            <a:off x="539749" y="1735413"/>
            <a:ext cx="1922907" cy="2853736"/>
          </a:xfrm>
          <a:prstGeom prst="rect">
            <a:avLst/>
          </a:prstGeom>
          <a:noFill/>
          <a:ln>
            <a:noFill/>
          </a:ln>
        </p:spPr>
      </p:pic>
      <p:pic>
        <p:nvPicPr>
          <p:cNvPr id="551" name="Google Shape;551;p13"/>
          <p:cNvPicPr preferRelativeResize="0"/>
          <p:nvPr/>
        </p:nvPicPr>
        <p:blipFill rotWithShape="1">
          <a:blip r:embed="rId4">
            <a:alphaModFix/>
          </a:blip>
          <a:srcRect/>
          <a:stretch/>
        </p:blipFill>
        <p:spPr>
          <a:xfrm>
            <a:off x="2546227" y="1735413"/>
            <a:ext cx="1997620" cy="2853736"/>
          </a:xfrm>
          <a:prstGeom prst="rect">
            <a:avLst/>
          </a:prstGeom>
          <a:noFill/>
          <a:ln>
            <a:noFill/>
          </a:ln>
        </p:spPr>
      </p:pic>
      <p:pic>
        <p:nvPicPr>
          <p:cNvPr id="552" name="Google Shape;552;p13"/>
          <p:cNvPicPr preferRelativeResize="0"/>
          <p:nvPr/>
        </p:nvPicPr>
        <p:blipFill rotWithShape="1">
          <a:blip r:embed="rId5">
            <a:alphaModFix/>
          </a:blip>
          <a:srcRect/>
          <a:stretch/>
        </p:blipFill>
        <p:spPr>
          <a:xfrm>
            <a:off x="6639303" y="1735415"/>
            <a:ext cx="1996445" cy="2853734"/>
          </a:xfrm>
          <a:prstGeom prst="rect">
            <a:avLst/>
          </a:prstGeom>
          <a:noFill/>
          <a:ln>
            <a:noFill/>
          </a:ln>
        </p:spPr>
      </p:pic>
      <p:pic>
        <p:nvPicPr>
          <p:cNvPr id="553" name="Google Shape;553;p13"/>
          <p:cNvPicPr preferRelativeResize="0"/>
          <p:nvPr/>
        </p:nvPicPr>
        <p:blipFill rotWithShape="1">
          <a:blip r:embed="rId6">
            <a:alphaModFix/>
          </a:blip>
          <a:srcRect/>
          <a:stretch/>
        </p:blipFill>
        <p:spPr>
          <a:xfrm>
            <a:off x="4627418" y="1735413"/>
            <a:ext cx="1928315" cy="2853736"/>
          </a:xfrm>
          <a:prstGeom prst="rect">
            <a:avLst/>
          </a:prstGeom>
          <a:noFill/>
          <a:ln>
            <a:noFill/>
          </a:ln>
        </p:spPr>
      </p:pic>
      <p:sp>
        <p:nvSpPr>
          <p:cNvPr id="554" name="Google Shape;554;p1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555" name="Google Shape;555;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556" name="Google Shape;556;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14"/>
          <p:cNvSpPr txBox="1"/>
          <p:nvPr/>
        </p:nvSpPr>
        <p:spPr>
          <a:xfrm>
            <a:off x="528564" y="2111592"/>
            <a:ext cx="2129414" cy="659482"/>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rgbClr val="C00000"/>
                </a:solidFill>
              </a:rPr>
              <a:t>Basic </a:t>
            </a:r>
            <a:endParaRPr>
              <a:solidFill>
                <a:srgbClr val="C00000"/>
              </a:solidFill>
            </a:endParaRPr>
          </a:p>
          <a:p>
            <a:pPr marL="127000" marR="0" lvl="0" indent="0" algn="ctr" rtl="0">
              <a:lnSpc>
                <a:spcPct val="100000"/>
              </a:lnSpc>
              <a:spcBef>
                <a:spcPts val="0"/>
              </a:spcBef>
              <a:spcAft>
                <a:spcPts val="0"/>
              </a:spcAft>
              <a:buClr>
                <a:srgbClr val="000000"/>
              </a:buClr>
              <a:buSzPts val="1600"/>
              <a:buFont typeface="Roboto"/>
              <a:buNone/>
            </a:pPr>
            <a:r>
              <a:rPr lang="es-ES">
                <a:solidFill>
                  <a:srgbClr val="C00000"/>
                </a:solidFill>
              </a:rPr>
              <a:t>Research</a:t>
            </a:r>
            <a:endParaRPr sz="1400" b="0" i="0" u="none" strike="noStrike" cap="none">
              <a:solidFill>
                <a:srgbClr val="000000"/>
              </a:solidFill>
              <a:latin typeface="Arial"/>
              <a:ea typeface="Arial"/>
              <a:cs typeface="Arial"/>
              <a:sym typeface="Arial"/>
            </a:endParaRPr>
          </a:p>
        </p:txBody>
      </p:sp>
      <p:sp>
        <p:nvSpPr>
          <p:cNvPr id="562" name="Google Shape;562;p14"/>
          <p:cNvSpPr txBox="1"/>
          <p:nvPr/>
        </p:nvSpPr>
        <p:spPr>
          <a:xfrm>
            <a:off x="3571730" y="2111592"/>
            <a:ext cx="2091443" cy="659482"/>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rgbClr val="C00000"/>
                </a:solidFill>
              </a:rPr>
              <a:t>Applied </a:t>
            </a:r>
            <a:endParaRPr>
              <a:solidFill>
                <a:srgbClr val="C00000"/>
              </a:solidFill>
            </a:endParaRPr>
          </a:p>
          <a:p>
            <a:pPr marL="127000" marR="0" lvl="0" indent="0" algn="ctr" rtl="0">
              <a:lnSpc>
                <a:spcPct val="100000"/>
              </a:lnSpc>
              <a:spcBef>
                <a:spcPts val="0"/>
              </a:spcBef>
              <a:spcAft>
                <a:spcPts val="0"/>
              </a:spcAft>
              <a:buClr>
                <a:srgbClr val="000000"/>
              </a:buClr>
              <a:buSzPts val="1600"/>
              <a:buFont typeface="Roboto"/>
              <a:buNone/>
            </a:pPr>
            <a:r>
              <a:rPr lang="es-ES">
                <a:solidFill>
                  <a:srgbClr val="C00000"/>
                </a:solidFill>
              </a:rPr>
              <a:t>Research</a:t>
            </a:r>
            <a:endParaRPr sz="1400" b="0" i="0" u="none" strike="noStrike" cap="none">
              <a:solidFill>
                <a:srgbClr val="000000"/>
              </a:solidFill>
              <a:latin typeface="Arial"/>
              <a:ea typeface="Arial"/>
              <a:cs typeface="Arial"/>
              <a:sym typeface="Arial"/>
            </a:endParaRPr>
          </a:p>
        </p:txBody>
      </p:sp>
      <p:sp>
        <p:nvSpPr>
          <p:cNvPr id="563" name="Google Shape;563;p14"/>
          <p:cNvSpPr txBox="1"/>
          <p:nvPr/>
        </p:nvSpPr>
        <p:spPr>
          <a:xfrm>
            <a:off x="6506334" y="2111592"/>
            <a:ext cx="2129414" cy="659482"/>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rgbClr val="C00000"/>
                </a:solidFill>
              </a:rPr>
              <a:t>Experimental Research</a:t>
            </a:r>
            <a:endParaRPr sz="1400" b="0" i="0" u="none" strike="noStrike" cap="none">
              <a:solidFill>
                <a:srgbClr val="000000"/>
              </a:solidFill>
              <a:latin typeface="Arial"/>
              <a:ea typeface="Arial"/>
              <a:cs typeface="Arial"/>
              <a:sym typeface="Arial"/>
            </a:endParaRPr>
          </a:p>
        </p:txBody>
      </p:sp>
      <p:sp>
        <p:nvSpPr>
          <p:cNvPr id="564" name="Google Shape;564;p14"/>
          <p:cNvSpPr/>
          <p:nvPr/>
        </p:nvSpPr>
        <p:spPr>
          <a:xfrm>
            <a:off x="528564" y="2137145"/>
            <a:ext cx="2103557" cy="608377"/>
          </a:xfrm>
          <a:custGeom>
            <a:avLst/>
            <a:gdLst/>
            <a:ahLst/>
            <a:cxnLst/>
            <a:rect l="l" t="t" r="r" b="b"/>
            <a:pathLst>
              <a:path w="2103557" h="608377" extrusionOk="0">
                <a:moveTo>
                  <a:pt x="15604" y="17446"/>
                </a:moveTo>
                <a:cubicBezTo>
                  <a:pt x="33284" y="-24808"/>
                  <a:pt x="2000472" y="9808"/>
                  <a:pt x="2087104" y="17446"/>
                </a:cubicBezTo>
                <a:cubicBezTo>
                  <a:pt x="2145286" y="81354"/>
                  <a:pt x="2080804" y="406578"/>
                  <a:pt x="2087104" y="599996"/>
                </a:cubicBezTo>
                <a:cubicBezTo>
                  <a:pt x="1350134" y="651405"/>
                  <a:pt x="445200" y="621328"/>
                  <a:pt x="33408" y="602042"/>
                </a:cubicBezTo>
                <a:cubicBezTo>
                  <a:pt x="26051" y="403834"/>
                  <a:pt x="-12255" y="230367"/>
                  <a:pt x="15604"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5" name="Google Shape;565;p14"/>
          <p:cNvSpPr/>
          <p:nvPr/>
        </p:nvSpPr>
        <p:spPr>
          <a:xfrm>
            <a:off x="3533760" y="2137145"/>
            <a:ext cx="2103557" cy="608377"/>
          </a:xfrm>
          <a:custGeom>
            <a:avLst/>
            <a:gdLst/>
            <a:ahLst/>
            <a:cxnLst/>
            <a:rect l="l" t="t" r="r" b="b"/>
            <a:pathLst>
              <a:path w="2103557" h="608377" extrusionOk="0">
                <a:moveTo>
                  <a:pt x="15604" y="17446"/>
                </a:moveTo>
                <a:cubicBezTo>
                  <a:pt x="33284" y="-24808"/>
                  <a:pt x="2000472" y="9808"/>
                  <a:pt x="2087104" y="17446"/>
                </a:cubicBezTo>
                <a:cubicBezTo>
                  <a:pt x="2145286" y="81354"/>
                  <a:pt x="2080804" y="406578"/>
                  <a:pt x="2087104" y="599996"/>
                </a:cubicBezTo>
                <a:cubicBezTo>
                  <a:pt x="1350134" y="651405"/>
                  <a:pt x="445200" y="621328"/>
                  <a:pt x="33408" y="602042"/>
                </a:cubicBezTo>
                <a:cubicBezTo>
                  <a:pt x="26051" y="403834"/>
                  <a:pt x="-12255" y="230367"/>
                  <a:pt x="15604"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6" name="Google Shape;566;p14"/>
          <p:cNvSpPr/>
          <p:nvPr/>
        </p:nvSpPr>
        <p:spPr>
          <a:xfrm>
            <a:off x="6506334" y="2137145"/>
            <a:ext cx="2103557" cy="608377"/>
          </a:xfrm>
          <a:custGeom>
            <a:avLst/>
            <a:gdLst/>
            <a:ahLst/>
            <a:cxnLst/>
            <a:rect l="l" t="t" r="r" b="b"/>
            <a:pathLst>
              <a:path w="2103557" h="608377" extrusionOk="0">
                <a:moveTo>
                  <a:pt x="15604" y="17446"/>
                </a:moveTo>
                <a:cubicBezTo>
                  <a:pt x="33284" y="-24808"/>
                  <a:pt x="2000472" y="9808"/>
                  <a:pt x="2087104" y="17446"/>
                </a:cubicBezTo>
                <a:cubicBezTo>
                  <a:pt x="2145286" y="81354"/>
                  <a:pt x="2080804" y="406578"/>
                  <a:pt x="2087104" y="599996"/>
                </a:cubicBezTo>
                <a:cubicBezTo>
                  <a:pt x="1350134" y="651405"/>
                  <a:pt x="445200" y="621328"/>
                  <a:pt x="33408" y="602042"/>
                </a:cubicBezTo>
                <a:cubicBezTo>
                  <a:pt x="26051" y="403834"/>
                  <a:pt x="-12255" y="230367"/>
                  <a:pt x="15604"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67" name="Google Shape;567;p1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68" name="Google Shape;568;p14"/>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There are 3 types of research (R&amp;D) (Frascatti Manual):</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69" name="Google Shape;569;p14"/>
          <p:cNvSpPr txBox="1"/>
          <p:nvPr/>
        </p:nvSpPr>
        <p:spPr>
          <a:xfrm>
            <a:off x="509520" y="2959312"/>
            <a:ext cx="2129414" cy="1496497"/>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chemeClr val="dk2"/>
                </a:solidFill>
              </a:rPr>
              <a:t>Increases our knowledge of something, without looking for a solution to a specific problem.</a:t>
            </a:r>
            <a:endParaRPr/>
          </a:p>
        </p:txBody>
      </p:sp>
      <p:sp>
        <p:nvSpPr>
          <p:cNvPr id="570" name="Google Shape;570;p14"/>
          <p:cNvSpPr txBox="1"/>
          <p:nvPr/>
        </p:nvSpPr>
        <p:spPr>
          <a:xfrm>
            <a:off x="3492795" y="2959313"/>
            <a:ext cx="2264735" cy="1245974"/>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chemeClr val="dk2"/>
                </a:solidFill>
              </a:rPr>
              <a:t>Uses knowledge of something to solve a real related problem or to improve it.</a:t>
            </a:r>
            <a:endParaRPr sz="1400" b="0" i="0" u="none" strike="noStrike" cap="none">
              <a:solidFill>
                <a:schemeClr val="dk2"/>
              </a:solidFill>
              <a:latin typeface="Arial"/>
              <a:ea typeface="Arial"/>
              <a:cs typeface="Arial"/>
              <a:sym typeface="Arial"/>
            </a:endParaRPr>
          </a:p>
        </p:txBody>
      </p:sp>
      <p:sp>
        <p:nvSpPr>
          <p:cNvPr id="571" name="Google Shape;571;p14"/>
          <p:cNvSpPr txBox="1"/>
          <p:nvPr/>
        </p:nvSpPr>
        <p:spPr>
          <a:xfrm>
            <a:off x="6487290" y="2959312"/>
            <a:ext cx="2129414" cy="1245975"/>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chemeClr val="dk2"/>
                </a:solidFill>
              </a:rPr>
              <a:t>Transforms applied knowledge into a tangible and marketable solution.</a:t>
            </a:r>
            <a:endParaRPr>
              <a:solidFill>
                <a:schemeClr val="dk2"/>
              </a:solidFill>
            </a:endParaRPr>
          </a:p>
        </p:txBody>
      </p:sp>
      <p:sp>
        <p:nvSpPr>
          <p:cNvPr id="572" name="Google Shape;572;p1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573" name="Google Shape;573;p1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574" name="Google Shape;574;p1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1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80" name="Google Shape;580;p15"/>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Basic Research</a:t>
            </a:r>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This consists of experimental or theoretical work undertaken primarily to </a:t>
            </a:r>
            <a:r>
              <a:rPr lang="es-ES" sz="1400">
                <a:solidFill>
                  <a:schemeClr val="dk2"/>
                </a:solidFill>
                <a:highlight>
                  <a:srgbClr val="C8BCC0"/>
                </a:highlight>
                <a:latin typeface="Arial"/>
                <a:ea typeface="Arial"/>
                <a:cs typeface="Arial"/>
                <a:sym typeface="Arial"/>
              </a:rPr>
              <a:t>obtain new knowledge about the fundamental aspects </a:t>
            </a:r>
            <a:r>
              <a:rPr lang="es-ES" sz="1400">
                <a:solidFill>
                  <a:schemeClr val="dk2"/>
                </a:solidFill>
                <a:latin typeface="Arial"/>
                <a:ea typeface="Arial"/>
                <a:cs typeface="Arial"/>
                <a:sym typeface="Arial"/>
              </a:rPr>
              <a:t>of observable phenomena and facts, without thinking about using or applying them in any particular way.</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81" name="Google Shape;581;p1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582" name="Google Shape;582;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583" name="Google Shape;583;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16"/>
          <p:cNvSpPr/>
          <p:nvPr/>
        </p:nvSpPr>
        <p:spPr>
          <a:xfrm flipH="1">
            <a:off x="3643884" y="1040109"/>
            <a:ext cx="3726024" cy="2722788"/>
          </a:xfrm>
          <a:prstGeom prst="wedgeEllipseCallout">
            <a:avLst>
              <a:gd name="adj1" fmla="val -58332"/>
              <a:gd name="adj2" fmla="val 962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589" name="Google Shape;589;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90" name="Google Shape;590;p16"/>
          <p:cNvSpPr txBox="1">
            <a:spLocks noGrp="1"/>
          </p:cNvSpPr>
          <p:nvPr>
            <p:ph type="body" idx="4294967295"/>
          </p:nvPr>
        </p:nvSpPr>
        <p:spPr>
          <a:xfrm>
            <a:off x="539748" y="1481176"/>
            <a:ext cx="2923513"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Applied Research</a:t>
            </a:r>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Original work carried out to acquire new knowledge, but which is aimed primarily at a specific </a:t>
            </a:r>
            <a:r>
              <a:rPr lang="es-ES" sz="1400">
                <a:solidFill>
                  <a:schemeClr val="dk2"/>
                </a:solidFill>
                <a:highlight>
                  <a:srgbClr val="C8BCC0"/>
                </a:highlight>
                <a:latin typeface="Arial"/>
                <a:ea typeface="Arial"/>
                <a:cs typeface="Arial"/>
                <a:sym typeface="Arial"/>
              </a:rPr>
              <a:t>practical objective.</a:t>
            </a:r>
            <a:endParaRPr>
              <a:highlight>
                <a:srgbClr val="C8BCC0"/>
              </a:highlight>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91" name="Google Shape;591;p16"/>
          <p:cNvSpPr/>
          <p:nvPr/>
        </p:nvSpPr>
        <p:spPr>
          <a:xfrm flipH="1">
            <a:off x="5341858" y="4070350"/>
            <a:ext cx="3400103" cy="59840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2" name="Google Shape;592;p16"/>
          <p:cNvSpPr txBox="1"/>
          <p:nvPr/>
        </p:nvSpPr>
        <p:spPr>
          <a:xfrm>
            <a:off x="3924803" y="1384687"/>
            <a:ext cx="3276659" cy="141676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Here's a very funny joke…</a:t>
            </a:r>
            <a:endParaRPr sz="1200">
              <a:solidFill>
                <a:schemeClr val="dk2"/>
              </a:solidFill>
            </a:endParaRPr>
          </a:p>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An applied researcher is working on how to improve the efficiency of lightbulbs. A basic researcher comes in and asks him: "Why are you worried about light bulbs? You should be investigating the fundamental properties of light!" The applied researcher sighs and says: "Yes, but my boss wants people to be able to read at night."</a:t>
            </a:r>
            <a:endParaRPr sz="1200">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grpSp>
        <p:nvGrpSpPr>
          <p:cNvPr id="593" name="Google Shape;593;p16"/>
          <p:cNvGrpSpPr/>
          <p:nvPr/>
        </p:nvGrpSpPr>
        <p:grpSpPr>
          <a:xfrm flipH="1">
            <a:off x="7627510" y="2237376"/>
            <a:ext cx="931963" cy="2113369"/>
            <a:chOff x="450718" y="3715931"/>
            <a:chExt cx="894911" cy="2302979"/>
          </a:xfrm>
        </p:grpSpPr>
        <p:sp>
          <p:nvSpPr>
            <p:cNvPr id="594" name="Google Shape;594;p16"/>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5" name="Google Shape;595;p16"/>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6" name="Google Shape;596;p16"/>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7" name="Google Shape;597;p16"/>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8" name="Google Shape;598;p16"/>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99" name="Google Shape;599;p16"/>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00" name="Google Shape;600;p16"/>
            <p:cNvGrpSpPr/>
            <p:nvPr/>
          </p:nvGrpSpPr>
          <p:grpSpPr>
            <a:xfrm>
              <a:off x="771529" y="4909052"/>
              <a:ext cx="266446" cy="274938"/>
              <a:chOff x="771529" y="4909052"/>
              <a:chExt cx="266446" cy="274938"/>
            </a:xfrm>
          </p:grpSpPr>
          <p:sp>
            <p:nvSpPr>
              <p:cNvPr id="601" name="Google Shape;601;p16"/>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2" name="Google Shape;602;p16"/>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3" name="Google Shape;603;p16"/>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4" name="Google Shape;604;p16"/>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5" name="Google Shape;605;p16"/>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6" name="Google Shape;606;p16"/>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07" name="Google Shape;607;p16"/>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8" name="Google Shape;608;p16"/>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09" name="Google Shape;609;p16"/>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0" name="Google Shape;610;p16"/>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1" name="Google Shape;611;p16"/>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12" name="Google Shape;612;p16"/>
            <p:cNvGrpSpPr/>
            <p:nvPr/>
          </p:nvGrpSpPr>
          <p:grpSpPr>
            <a:xfrm>
              <a:off x="955342" y="4072114"/>
              <a:ext cx="43988" cy="51405"/>
              <a:chOff x="955342" y="4072114"/>
              <a:chExt cx="43988" cy="51405"/>
            </a:xfrm>
          </p:grpSpPr>
          <p:sp>
            <p:nvSpPr>
              <p:cNvPr id="613" name="Google Shape;613;p16"/>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4" name="Google Shape;614;p16"/>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5" name="Google Shape;615;p16"/>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16" name="Google Shape;616;p16"/>
            <p:cNvGrpSpPr/>
            <p:nvPr/>
          </p:nvGrpSpPr>
          <p:grpSpPr>
            <a:xfrm>
              <a:off x="786459" y="4077810"/>
              <a:ext cx="51050" cy="60226"/>
              <a:chOff x="786459" y="4077810"/>
              <a:chExt cx="51050" cy="60226"/>
            </a:xfrm>
          </p:grpSpPr>
          <p:sp>
            <p:nvSpPr>
              <p:cNvPr id="617" name="Google Shape;617;p16"/>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18" name="Google Shape;618;p16"/>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19" name="Google Shape;619;p16"/>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0" name="Google Shape;620;p16"/>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21" name="Google Shape;621;p1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622" name="Google Shape;622;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623" name="Google Shape;623;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17"/>
          <p:cNvSpPr/>
          <p:nvPr/>
        </p:nvSpPr>
        <p:spPr>
          <a:xfrm flipH="1">
            <a:off x="1731408" y="1421811"/>
            <a:ext cx="2840592" cy="2683634"/>
          </a:xfrm>
          <a:prstGeom prst="wedgeEllipseCallout">
            <a:avLst>
              <a:gd name="adj1" fmla="val 60710"/>
              <a:gd name="adj2" fmla="val 297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29" name="Google Shape;629;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30" name="Google Shape;630;p17"/>
          <p:cNvSpPr txBox="1">
            <a:spLocks noGrp="1"/>
          </p:cNvSpPr>
          <p:nvPr>
            <p:ph type="body" idx="4294967295"/>
          </p:nvPr>
        </p:nvSpPr>
        <p:spPr>
          <a:xfrm>
            <a:off x="5067300" y="1481176"/>
            <a:ext cx="3568448"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Experimental development</a:t>
            </a:r>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Systematic work based on existing knowledge obtained from research or practical experience, and the production of new knowledge for use in the </a:t>
            </a:r>
            <a:r>
              <a:rPr lang="es-ES" sz="1400">
                <a:solidFill>
                  <a:schemeClr val="dk2"/>
                </a:solidFill>
                <a:highlight>
                  <a:srgbClr val="C8BCC0"/>
                </a:highlight>
                <a:latin typeface="Arial"/>
                <a:ea typeface="Arial"/>
                <a:cs typeface="Arial"/>
                <a:sym typeface="Arial"/>
              </a:rPr>
              <a:t>production of new products of processes</a:t>
            </a:r>
            <a:r>
              <a:rPr lang="es-ES" sz="1400">
                <a:solidFill>
                  <a:schemeClr val="dk2"/>
                </a:solidFill>
                <a:latin typeface="Arial"/>
                <a:ea typeface="Arial"/>
                <a:cs typeface="Arial"/>
                <a:sym typeface="Arial"/>
              </a:rPr>
              <a:t>, or in the improvement of existing products.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631" name="Google Shape;631;p17"/>
          <p:cNvSpPr/>
          <p:nvPr/>
        </p:nvSpPr>
        <p:spPr>
          <a:xfrm rot="10800000">
            <a:off x="359072" y="4147611"/>
            <a:ext cx="2997200" cy="474131"/>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32" name="Google Shape;632;p17"/>
          <p:cNvSpPr txBox="1"/>
          <p:nvPr/>
        </p:nvSpPr>
        <p:spPr>
          <a:xfrm>
            <a:off x="1858695" y="1613300"/>
            <a:ext cx="2586017" cy="242978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Here's</a:t>
            </a:r>
            <a:r>
              <a:rPr lang="es-ES" sz="1200" dirty="0">
                <a:solidFill>
                  <a:schemeClr val="dk2"/>
                </a:solidFill>
              </a:rPr>
              <a:t> </a:t>
            </a:r>
            <a:r>
              <a:rPr lang="es-ES" sz="1200" dirty="0" err="1">
                <a:solidFill>
                  <a:schemeClr val="dk2"/>
                </a:solidFill>
              </a:rPr>
              <a:t>another</a:t>
            </a:r>
            <a:r>
              <a:rPr lang="es-ES" sz="1200" dirty="0">
                <a:solidFill>
                  <a:schemeClr val="dk2"/>
                </a:solidFill>
              </a:rPr>
              <a:t> </a:t>
            </a:r>
            <a:r>
              <a:rPr lang="es-ES" sz="1200" dirty="0" err="1">
                <a:solidFill>
                  <a:schemeClr val="dk2"/>
                </a:solidFill>
              </a:rPr>
              <a:t>one</a:t>
            </a:r>
            <a:r>
              <a:rPr lang="es-ES" sz="1200" dirty="0">
                <a:solidFill>
                  <a:schemeClr val="dk2"/>
                </a:solidFill>
              </a:rPr>
              <a:t>… </a:t>
            </a:r>
            <a:endParaRPr sz="1200" dirty="0">
              <a:solidFill>
                <a:schemeClr val="dk2"/>
              </a:solidFill>
            </a:endParaRPr>
          </a:p>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An</a:t>
            </a:r>
            <a:r>
              <a:rPr lang="es-ES" sz="1200" dirty="0">
                <a:solidFill>
                  <a:schemeClr val="dk2"/>
                </a:solidFill>
              </a:rPr>
              <a:t> experimental </a:t>
            </a:r>
            <a:r>
              <a:rPr lang="es-ES" sz="1200" dirty="0" err="1">
                <a:solidFill>
                  <a:schemeClr val="dk2"/>
                </a:solidFill>
              </a:rPr>
              <a:t>development</a:t>
            </a:r>
            <a:r>
              <a:rPr lang="es-ES" sz="1200" dirty="0">
                <a:solidFill>
                  <a:schemeClr val="dk2"/>
                </a:solidFill>
              </a:rPr>
              <a:t> </a:t>
            </a:r>
            <a:r>
              <a:rPr lang="es-ES" sz="1200" dirty="0" err="1">
                <a:solidFill>
                  <a:schemeClr val="dk2"/>
                </a:solidFill>
              </a:rPr>
              <a:t>engineer</a:t>
            </a:r>
            <a:r>
              <a:rPr lang="es-ES" sz="1200" dirty="0">
                <a:solidFill>
                  <a:schemeClr val="dk2"/>
                </a:solidFill>
              </a:rPr>
              <a:t> </a:t>
            </a:r>
            <a:r>
              <a:rPr lang="es-ES" sz="1200" dirty="0" err="1">
                <a:solidFill>
                  <a:schemeClr val="dk2"/>
                </a:solidFill>
              </a:rPr>
              <a:t>tells</a:t>
            </a:r>
            <a:r>
              <a:rPr lang="es-ES" sz="1200" dirty="0">
                <a:solidFill>
                  <a:schemeClr val="dk2"/>
                </a:solidFill>
              </a:rPr>
              <a:t> </a:t>
            </a:r>
            <a:r>
              <a:rPr lang="es-ES" sz="1200" dirty="0" err="1">
                <a:solidFill>
                  <a:schemeClr val="dk2"/>
                </a:solidFill>
              </a:rPr>
              <a:t>his</a:t>
            </a:r>
            <a:r>
              <a:rPr lang="es-ES" sz="1200" dirty="0">
                <a:solidFill>
                  <a:schemeClr val="dk2"/>
                </a:solidFill>
              </a:rPr>
              <a:t> </a:t>
            </a:r>
            <a:r>
              <a:rPr lang="es-ES" sz="1200" dirty="0" err="1">
                <a:solidFill>
                  <a:schemeClr val="dk2"/>
                </a:solidFill>
              </a:rPr>
              <a:t>colleague</a:t>
            </a:r>
            <a:r>
              <a:rPr lang="es-ES" sz="1200" dirty="0">
                <a:solidFill>
                  <a:schemeClr val="dk2"/>
                </a:solidFill>
              </a:rPr>
              <a:t>: "I </a:t>
            </a:r>
            <a:r>
              <a:rPr lang="es-ES" sz="1200" dirty="0" err="1">
                <a:solidFill>
                  <a:schemeClr val="dk2"/>
                </a:solidFill>
              </a:rPr>
              <a:t>think</a:t>
            </a:r>
            <a:r>
              <a:rPr lang="es-ES" sz="1200" dirty="0">
                <a:solidFill>
                  <a:schemeClr val="dk2"/>
                </a:solidFill>
              </a:rPr>
              <a:t> </a:t>
            </a:r>
            <a:r>
              <a:rPr lang="es-ES" sz="1200" dirty="0" err="1">
                <a:solidFill>
                  <a:schemeClr val="dk2"/>
                </a:solidFill>
              </a:rPr>
              <a:t>we've</a:t>
            </a:r>
            <a:r>
              <a:rPr lang="es-ES" sz="1200" dirty="0">
                <a:solidFill>
                  <a:schemeClr val="dk2"/>
                </a:solidFill>
              </a:rPr>
              <a:t> done </a:t>
            </a:r>
            <a:r>
              <a:rPr lang="es-ES" sz="1200" dirty="0" err="1">
                <a:solidFill>
                  <a:schemeClr val="dk2"/>
                </a:solidFill>
              </a:rPr>
              <a:t>it!</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prototype</a:t>
            </a:r>
            <a:r>
              <a:rPr lang="es-ES" sz="1200" dirty="0">
                <a:solidFill>
                  <a:schemeClr val="dk2"/>
                </a:solidFill>
              </a:rPr>
              <a:t> </a:t>
            </a:r>
            <a:r>
              <a:rPr lang="es-ES" sz="1200" dirty="0" err="1">
                <a:solidFill>
                  <a:schemeClr val="dk2"/>
                </a:solidFill>
              </a:rPr>
              <a:t>now</a:t>
            </a:r>
            <a:r>
              <a:rPr lang="es-ES" sz="1200" dirty="0">
                <a:solidFill>
                  <a:schemeClr val="dk2"/>
                </a:solidFill>
              </a:rPr>
              <a:t> </a:t>
            </a:r>
            <a:r>
              <a:rPr lang="es-ES" sz="1200" dirty="0" err="1">
                <a:solidFill>
                  <a:schemeClr val="dk2"/>
                </a:solidFill>
              </a:rPr>
              <a:t>only</a:t>
            </a:r>
            <a:r>
              <a:rPr lang="es-ES" sz="1200" dirty="0">
                <a:solidFill>
                  <a:schemeClr val="dk2"/>
                </a:solidFill>
              </a:rPr>
              <a:t> </a:t>
            </a:r>
            <a:r>
              <a:rPr lang="es-ES" sz="1200" dirty="0" err="1">
                <a:solidFill>
                  <a:schemeClr val="dk2"/>
                </a:solidFill>
              </a:rPr>
              <a:t>explodes</a:t>
            </a:r>
            <a:r>
              <a:rPr lang="es-ES" sz="1200" dirty="0">
                <a:solidFill>
                  <a:schemeClr val="dk2"/>
                </a:solidFill>
              </a:rPr>
              <a:t> 50% </a:t>
            </a:r>
            <a:r>
              <a:rPr lang="es-ES" sz="1200" dirty="0" err="1">
                <a:solidFill>
                  <a:schemeClr val="dk2"/>
                </a:solidFill>
              </a:rPr>
              <a:t>of</a:t>
            </a:r>
            <a:r>
              <a:rPr lang="es-ES" sz="1200" dirty="0">
                <a:solidFill>
                  <a:schemeClr val="dk2"/>
                </a:solidFill>
              </a:rPr>
              <a:t> </a:t>
            </a:r>
            <a:r>
              <a:rPr lang="es-ES" sz="1200" dirty="0" err="1">
                <a:solidFill>
                  <a:schemeClr val="dk2"/>
                </a:solidFill>
              </a:rPr>
              <a:t>the</a:t>
            </a:r>
            <a:r>
              <a:rPr lang="es-ES" sz="1200" dirty="0">
                <a:solidFill>
                  <a:schemeClr val="dk2"/>
                </a:solidFill>
              </a:rPr>
              <a:t> time!" </a:t>
            </a:r>
            <a:r>
              <a:rPr lang="es-ES" sz="1200" dirty="0" err="1">
                <a:solidFill>
                  <a:schemeClr val="dk2"/>
                </a:solidFill>
              </a:rPr>
              <a:t>The</a:t>
            </a:r>
            <a:r>
              <a:rPr lang="es-ES" sz="1200" dirty="0">
                <a:solidFill>
                  <a:schemeClr val="dk2"/>
                </a:solidFill>
              </a:rPr>
              <a:t> </a:t>
            </a:r>
            <a:r>
              <a:rPr lang="es-ES" sz="1200" dirty="0" err="1">
                <a:solidFill>
                  <a:schemeClr val="dk2"/>
                </a:solidFill>
              </a:rPr>
              <a:t>colleague</a:t>
            </a:r>
            <a:r>
              <a:rPr lang="es-ES" sz="1200" dirty="0">
                <a:solidFill>
                  <a:schemeClr val="dk2"/>
                </a:solidFill>
              </a:rPr>
              <a:t> </a:t>
            </a:r>
            <a:r>
              <a:rPr lang="es-ES" sz="1200" dirty="0" err="1">
                <a:solidFill>
                  <a:schemeClr val="dk2"/>
                </a:solidFill>
              </a:rPr>
              <a:t>answers</a:t>
            </a:r>
            <a:r>
              <a:rPr lang="es-ES" sz="1200" dirty="0">
                <a:solidFill>
                  <a:schemeClr val="dk2"/>
                </a:solidFill>
              </a:rPr>
              <a:t>: "</a:t>
            </a:r>
            <a:r>
              <a:rPr lang="es-ES" sz="1200" dirty="0" err="1">
                <a:solidFill>
                  <a:schemeClr val="dk2"/>
                </a:solidFill>
              </a:rPr>
              <a:t>Is</a:t>
            </a:r>
            <a:r>
              <a:rPr lang="es-ES" sz="1200" dirty="0">
                <a:solidFill>
                  <a:schemeClr val="dk2"/>
                </a:solidFill>
              </a:rPr>
              <a:t> </a:t>
            </a:r>
            <a:r>
              <a:rPr lang="es-ES" sz="1200" dirty="0" err="1">
                <a:solidFill>
                  <a:schemeClr val="dk2"/>
                </a:solidFill>
              </a:rPr>
              <a:t>that</a:t>
            </a:r>
            <a:r>
              <a:rPr lang="es-ES" sz="1200" dirty="0">
                <a:solidFill>
                  <a:schemeClr val="dk2"/>
                </a:solidFill>
              </a:rPr>
              <a:t> a </a:t>
            </a:r>
            <a:r>
              <a:rPr lang="es-ES" sz="1200" dirty="0" err="1">
                <a:solidFill>
                  <a:schemeClr val="dk2"/>
                </a:solidFill>
              </a:rPr>
              <a:t>good</a:t>
            </a:r>
            <a:r>
              <a:rPr lang="es-ES" sz="1200" dirty="0">
                <a:solidFill>
                  <a:schemeClr val="dk2"/>
                </a:solidFill>
              </a:rPr>
              <a:t> </a:t>
            </a:r>
            <a:r>
              <a:rPr lang="es-ES" sz="1200" dirty="0" err="1">
                <a:solidFill>
                  <a:schemeClr val="dk2"/>
                </a:solidFill>
              </a:rPr>
              <a:t>thing</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engineer</a:t>
            </a:r>
            <a:r>
              <a:rPr lang="es-ES" sz="1200" dirty="0">
                <a:solidFill>
                  <a:schemeClr val="dk2"/>
                </a:solidFill>
              </a:rPr>
              <a:t> </a:t>
            </a:r>
            <a:r>
              <a:rPr lang="es-ES" sz="1200" dirty="0" err="1">
                <a:solidFill>
                  <a:schemeClr val="dk2"/>
                </a:solidFill>
              </a:rPr>
              <a:t>says</a:t>
            </a:r>
            <a:r>
              <a:rPr lang="es-ES" sz="1200" dirty="0">
                <a:solidFill>
                  <a:schemeClr val="dk2"/>
                </a:solidFill>
              </a:rPr>
              <a:t>: "</a:t>
            </a:r>
            <a:r>
              <a:rPr lang="es-ES" sz="1200" dirty="0" err="1">
                <a:solidFill>
                  <a:schemeClr val="dk2"/>
                </a:solidFill>
              </a:rPr>
              <a:t>It's</a:t>
            </a:r>
            <a:r>
              <a:rPr lang="es-ES" sz="1200" dirty="0">
                <a:solidFill>
                  <a:schemeClr val="dk2"/>
                </a:solidFill>
              </a:rPr>
              <a:t> </a:t>
            </a:r>
            <a:r>
              <a:rPr lang="es-ES" sz="1200" dirty="0" err="1">
                <a:solidFill>
                  <a:schemeClr val="dk2"/>
                </a:solidFill>
              </a:rPr>
              <a:t>incredible</a:t>
            </a:r>
            <a:r>
              <a:rPr lang="es-ES" sz="1200" dirty="0">
                <a:solidFill>
                  <a:schemeClr val="dk2"/>
                </a:solidFill>
              </a:rPr>
              <a:t> </a:t>
            </a:r>
            <a:r>
              <a:rPr lang="es-ES" sz="1200" dirty="0" err="1">
                <a:solidFill>
                  <a:schemeClr val="dk2"/>
                </a:solidFill>
              </a:rPr>
              <a:t>progress</a:t>
            </a:r>
            <a:r>
              <a:rPr lang="es-ES" sz="1200" dirty="0">
                <a:solidFill>
                  <a:schemeClr val="dk2"/>
                </a:solidFill>
              </a:rPr>
              <a:t> in </a:t>
            </a:r>
            <a:r>
              <a:rPr lang="es-ES" sz="1200" dirty="0" err="1">
                <a:solidFill>
                  <a:schemeClr val="dk2"/>
                </a:solidFill>
              </a:rPr>
              <a:t>the</a:t>
            </a:r>
            <a:r>
              <a:rPr lang="es-ES" sz="1200" dirty="0">
                <a:solidFill>
                  <a:schemeClr val="dk2"/>
                </a:solidFill>
              </a:rPr>
              <a:t> </a:t>
            </a:r>
            <a:r>
              <a:rPr lang="es-ES" sz="1200" dirty="0" err="1">
                <a:solidFill>
                  <a:schemeClr val="dk2"/>
                </a:solidFill>
              </a:rPr>
              <a:t>initial</a:t>
            </a:r>
            <a:r>
              <a:rPr lang="es-ES" sz="1200" dirty="0">
                <a:solidFill>
                  <a:schemeClr val="dk2"/>
                </a:solidFill>
              </a:rPr>
              <a:t> </a:t>
            </a:r>
            <a:r>
              <a:rPr lang="es-ES" sz="1200" dirty="0" err="1">
                <a:solidFill>
                  <a:schemeClr val="dk2"/>
                </a:solidFill>
              </a:rPr>
              <a:t>manufacturing</a:t>
            </a:r>
            <a:r>
              <a:rPr lang="es-ES" sz="1200" dirty="0">
                <a:solidFill>
                  <a:schemeClr val="dk2"/>
                </a:solidFill>
              </a:rPr>
              <a:t> </a:t>
            </a:r>
            <a:r>
              <a:rPr lang="es-ES" sz="1200" dirty="0" err="1">
                <a:solidFill>
                  <a:schemeClr val="dk2"/>
                </a:solidFill>
              </a:rPr>
              <a:t>phase</a:t>
            </a:r>
            <a:r>
              <a:rPr lang="es-ES" sz="1200" dirty="0">
                <a:solidFill>
                  <a:schemeClr val="dk2"/>
                </a:solidFill>
              </a:rPr>
              <a:t> </a:t>
            </a:r>
            <a:r>
              <a:rPr lang="es-ES" sz="1200" dirty="0" err="1">
                <a:solidFill>
                  <a:schemeClr val="dk2"/>
                </a:solidFill>
              </a:rPr>
              <a:t>of</a:t>
            </a:r>
            <a:r>
              <a:rPr lang="es-ES" sz="1200" dirty="0">
                <a:solidFill>
                  <a:schemeClr val="dk2"/>
                </a:solidFill>
              </a:rPr>
              <a:t> new </a:t>
            </a:r>
            <a:r>
              <a:rPr lang="es-ES" sz="1200" dirty="0" err="1">
                <a:solidFill>
                  <a:schemeClr val="dk2"/>
                </a:solidFill>
              </a:rPr>
              <a:t>products</a:t>
            </a:r>
            <a:r>
              <a:rPr lang="es-ES" sz="1200" dirty="0">
                <a:solidFill>
                  <a:schemeClr val="dk2"/>
                </a:solidFill>
              </a:rPr>
              <a:t> </a:t>
            </a:r>
            <a:r>
              <a:rPr lang="es-ES" sz="1200" dirty="0" err="1">
                <a:solidFill>
                  <a:schemeClr val="dk2"/>
                </a:solidFill>
              </a:rPr>
              <a:t>or</a:t>
            </a:r>
            <a:r>
              <a:rPr lang="es-ES" sz="1200" dirty="0">
                <a:solidFill>
                  <a:schemeClr val="dk2"/>
                </a:solidFill>
              </a:rPr>
              <a:t> </a:t>
            </a:r>
            <a:r>
              <a:rPr lang="es-ES" sz="1200" dirty="0" err="1">
                <a:solidFill>
                  <a:schemeClr val="dk2"/>
                </a:solidFill>
              </a:rPr>
              <a:t>standards</a:t>
            </a:r>
            <a:r>
              <a:rPr lang="es-ES" sz="1200" dirty="0">
                <a:solidFill>
                  <a:schemeClr val="dk2"/>
                </a:solidFill>
              </a:rPr>
              <a:t>!"</a:t>
            </a:r>
            <a:endParaRPr sz="1200" dirty="0">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sz="1200" dirty="0">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dirty="0">
              <a:solidFill>
                <a:schemeClr val="dk2"/>
              </a:solidFill>
              <a:latin typeface="Arial"/>
              <a:ea typeface="Arial"/>
              <a:cs typeface="Arial"/>
              <a:sym typeface="Arial"/>
            </a:endParaRPr>
          </a:p>
        </p:txBody>
      </p:sp>
      <p:grpSp>
        <p:nvGrpSpPr>
          <p:cNvPr id="633" name="Google Shape;633;p17"/>
          <p:cNvGrpSpPr/>
          <p:nvPr/>
        </p:nvGrpSpPr>
        <p:grpSpPr>
          <a:xfrm>
            <a:off x="487524" y="2271307"/>
            <a:ext cx="895884" cy="2113369"/>
            <a:chOff x="450718" y="3715931"/>
            <a:chExt cx="894911" cy="2302979"/>
          </a:xfrm>
        </p:grpSpPr>
        <p:sp>
          <p:nvSpPr>
            <p:cNvPr id="634" name="Google Shape;634;p17"/>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5" name="Google Shape;635;p17"/>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6" name="Google Shape;636;p17"/>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7" name="Google Shape;637;p17"/>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8" name="Google Shape;638;p17"/>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9" name="Google Shape;639;p17"/>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40" name="Google Shape;640;p17"/>
            <p:cNvGrpSpPr/>
            <p:nvPr/>
          </p:nvGrpSpPr>
          <p:grpSpPr>
            <a:xfrm>
              <a:off x="771529" y="4909052"/>
              <a:ext cx="266446" cy="274938"/>
              <a:chOff x="771529" y="4909052"/>
              <a:chExt cx="266446" cy="274938"/>
            </a:xfrm>
          </p:grpSpPr>
          <p:sp>
            <p:nvSpPr>
              <p:cNvPr id="641" name="Google Shape;641;p17"/>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2" name="Google Shape;642;p17"/>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3" name="Google Shape;643;p17"/>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4" name="Google Shape;644;p17"/>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5" name="Google Shape;645;p17"/>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6" name="Google Shape;646;p17"/>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47" name="Google Shape;647;p17"/>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8" name="Google Shape;648;p17"/>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9" name="Google Shape;649;p17"/>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0" name="Google Shape;650;p17"/>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1" name="Google Shape;651;p17"/>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52" name="Google Shape;652;p17"/>
            <p:cNvGrpSpPr/>
            <p:nvPr/>
          </p:nvGrpSpPr>
          <p:grpSpPr>
            <a:xfrm>
              <a:off x="955342" y="4072114"/>
              <a:ext cx="43988" cy="51405"/>
              <a:chOff x="955342" y="4072114"/>
              <a:chExt cx="43988" cy="51405"/>
            </a:xfrm>
          </p:grpSpPr>
          <p:sp>
            <p:nvSpPr>
              <p:cNvPr id="653" name="Google Shape;653;p1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4" name="Google Shape;654;p1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5" name="Google Shape;655;p17"/>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56" name="Google Shape;656;p17"/>
            <p:cNvGrpSpPr/>
            <p:nvPr/>
          </p:nvGrpSpPr>
          <p:grpSpPr>
            <a:xfrm>
              <a:off x="786459" y="4077810"/>
              <a:ext cx="51050" cy="60226"/>
              <a:chOff x="786459" y="4077810"/>
              <a:chExt cx="51050" cy="60226"/>
            </a:xfrm>
          </p:grpSpPr>
          <p:sp>
            <p:nvSpPr>
              <p:cNvPr id="657" name="Google Shape;657;p17"/>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8" name="Google Shape;658;p17"/>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59" name="Google Shape;659;p17"/>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0" name="Google Shape;660;p17"/>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61" name="Google Shape;661;p1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sz="2000">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662" name="Google Shape;662;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663" name="Google Shape;663;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69" name="Google Shape;669;p18"/>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In the next slide, Lucía poses a question to awaken the students' initiative and creativity, and to consolidate the knowledge they have worked on by applying it to practical examples. They should be given some time until the end of the session.</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teachers are now given a practical example involving ants, applied to the three types of research as a model for what the students should do.</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670" name="Google Shape;670;p1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7030A0"/>
                </a:solidFill>
                <a:latin typeface="Arial"/>
                <a:ea typeface="Arial"/>
                <a:cs typeface="Arial"/>
                <a:sym typeface="Arial"/>
              </a:rPr>
              <a:t>2.1. </a:t>
            </a:r>
            <a:r>
              <a:rPr lang="es-ES" sz="2000">
                <a:solidFill>
                  <a:srgbClr val="7030A0"/>
                </a:solidFill>
              </a:rPr>
              <a:t>Scientific activity</a:t>
            </a:r>
            <a:endParaRPr sz="2000">
              <a:solidFill>
                <a:srgbClr val="7030A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7030A0"/>
              </a:solidFill>
            </a:endParaRPr>
          </a:p>
        </p:txBody>
      </p:sp>
      <p:sp>
        <p:nvSpPr>
          <p:cNvPr id="671" name="Google Shape;671;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Scientific activity</a:t>
            </a:r>
            <a:endParaRPr sz="2400" b="0" i="0" u="none" strike="noStrike" cap="none">
              <a:solidFill>
                <a:srgbClr val="7030A0"/>
              </a:solidFill>
              <a:latin typeface="Arial"/>
              <a:ea typeface="Arial"/>
              <a:cs typeface="Arial"/>
              <a:sym typeface="Arial"/>
            </a:endParaRPr>
          </a:p>
        </p:txBody>
      </p:sp>
      <p:sp>
        <p:nvSpPr>
          <p:cNvPr id="672" name="Google Shape;672;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1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78" name="Google Shape;678;p19"/>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1. Basic Research:</a:t>
            </a: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Research: a scientist observes colonies of ants in the laboratory and in nature. He conducts experiments in which he isolates ants, exposes them to different chemical substances and studies their behaviour. He discovers that ants release messaging chemicals called pheromones. They use different pheromones to indicate danger, food or which way the anthill is.</a:t>
            </a: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The scientist learns something new about the behaviour of ants and their social organisation. There is no currently direct application for the sale or use of this knowledge in everyday life.</a:t>
            </a: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The main aim is to increase our knowledge of ant biology, without seeking a solution to a specific human problem.</a:t>
            </a: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a:p>
        </p:txBody>
      </p:sp>
      <p:sp>
        <p:nvSpPr>
          <p:cNvPr id="679" name="Google Shape;679;p19"/>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7030A0"/>
                </a:solidFill>
                <a:latin typeface="Arial"/>
                <a:ea typeface="Arial"/>
                <a:cs typeface="Arial"/>
                <a:sym typeface="Arial"/>
              </a:rPr>
              <a:t>2.1. </a:t>
            </a:r>
            <a:r>
              <a:rPr lang="es-ES" sz="2000">
                <a:solidFill>
                  <a:srgbClr val="7030A0"/>
                </a:solidFill>
              </a:rPr>
              <a:t>Scientific activity</a:t>
            </a:r>
            <a:endParaRPr sz="2000">
              <a:solidFill>
                <a:srgbClr val="7030A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7030A0"/>
              </a:solidFill>
            </a:endParaRPr>
          </a:p>
        </p:txBody>
      </p:sp>
      <p:sp>
        <p:nvSpPr>
          <p:cNvPr id="680" name="Google Shape;680;p1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Scientific activity</a:t>
            </a:r>
            <a:endParaRPr sz="2400" b="0" i="0" u="none" strike="noStrike" cap="none">
              <a:solidFill>
                <a:srgbClr val="7030A0"/>
              </a:solidFill>
              <a:latin typeface="Arial"/>
              <a:ea typeface="Arial"/>
              <a:cs typeface="Arial"/>
              <a:sym typeface="Arial"/>
            </a:endParaRPr>
          </a:p>
        </p:txBody>
      </p:sp>
      <p:sp>
        <p:nvSpPr>
          <p:cNvPr id="681" name="Google Shape;681;p1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9"/>
        <p:cNvGrpSpPr/>
        <p:nvPr/>
      </p:nvGrpSpPr>
      <p:grpSpPr>
        <a:xfrm>
          <a:off x="0" y="0"/>
          <a:ext cx="0" cy="0"/>
          <a:chOff x="0" y="0"/>
          <a:chExt cx="0" cy="0"/>
        </a:xfrm>
      </p:grpSpPr>
      <p:sp>
        <p:nvSpPr>
          <p:cNvPr id="190" name="Google Shape;190;g371539feebc_0_422"/>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1" name="Google Shape;191;g371539feebc_0_422"/>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a:solidFill>
                  <a:schemeClr val="dk2"/>
                </a:solidFill>
              </a:rPr>
              <a:t>Saving my territory</a:t>
            </a:r>
            <a:endParaRPr/>
          </a:p>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Research and Scientific Method Workshop</a:t>
            </a:r>
            <a:endParaRPr sz="3000" b="0" i="0" u="none" strike="noStrike" cap="none">
              <a:solidFill>
                <a:srgbClr val="C00000"/>
              </a:solidFill>
              <a:latin typeface="Bebas Neue"/>
              <a:ea typeface="Bebas Neue"/>
              <a:cs typeface="Bebas Neue"/>
              <a:sym typeface="Bebas Neue"/>
            </a:endParaRPr>
          </a:p>
        </p:txBody>
      </p:sp>
      <p:sp>
        <p:nvSpPr>
          <p:cNvPr id="192" name="Google Shape;192;g371539feebc_0_422"/>
          <p:cNvSpPr txBox="1"/>
          <p:nvPr/>
        </p:nvSpPr>
        <p:spPr>
          <a:xfrm>
            <a:off x="539750" y="2454616"/>
            <a:ext cx="8096400" cy="1108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Begoña Ivars Nicolás</a:t>
            </a:r>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grpSp>
        <p:nvGrpSpPr>
          <p:cNvPr id="193" name="Google Shape;193;g371539feebc_0_422"/>
          <p:cNvGrpSpPr/>
          <p:nvPr/>
        </p:nvGrpSpPr>
        <p:grpSpPr>
          <a:xfrm>
            <a:off x="1560797" y="4169916"/>
            <a:ext cx="6335656" cy="594167"/>
            <a:chOff x="1280599" y="4169916"/>
            <a:chExt cx="6335656" cy="594167"/>
          </a:xfrm>
        </p:grpSpPr>
        <p:grpSp>
          <p:nvGrpSpPr>
            <p:cNvPr id="194" name="Google Shape;194;g371539feebc_0_422"/>
            <p:cNvGrpSpPr/>
            <p:nvPr/>
          </p:nvGrpSpPr>
          <p:grpSpPr>
            <a:xfrm>
              <a:off x="6337375" y="4169916"/>
              <a:ext cx="1278880" cy="594167"/>
              <a:chOff x="-2844824" y="2492896"/>
              <a:chExt cx="3200400" cy="1486904"/>
            </a:xfrm>
          </p:grpSpPr>
          <p:pic>
            <p:nvPicPr>
              <p:cNvPr id="195" name="Google Shape;195;g371539feebc_0_422"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196" name="Google Shape;196;g371539feebc_0_422"/>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7" name="Google Shape;197;g371539feebc_0_422"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198" name="Google Shape;198;g371539feebc_0_422"/>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87" name="Google Shape;687;p20"/>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2. Applied Research:</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Problem: farmers are losing their crops due to a plague of plant-eating ants.</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Research: a team of applied scientists takes the knowledge about ant pheromones discovered by the basic research. They investigate which pheromones attract these pest ants, and which repel them. They also study how these pheromones are dispersed in the field.</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Result: they develop a trap with a specific pheromone that attracts the pest ant. Farmers can place these traps in their fields to attract the ants and prevent them from damaging their crops. They could also develop a substance that mimics a pheromone signalling danger, to act as a repellent and keep the ants away from the crops.</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p:txBody>
      </p:sp>
      <p:sp>
        <p:nvSpPr>
          <p:cNvPr id="688" name="Google Shape;688;p2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7030A0"/>
                </a:solidFill>
                <a:latin typeface="Arial"/>
                <a:ea typeface="Arial"/>
                <a:cs typeface="Arial"/>
                <a:sym typeface="Arial"/>
              </a:rPr>
              <a:t>2.1. </a:t>
            </a:r>
            <a:r>
              <a:rPr lang="es-ES" sz="2000">
                <a:solidFill>
                  <a:srgbClr val="7030A0"/>
                </a:solidFill>
              </a:rPr>
              <a:t>Scientific activity</a:t>
            </a:r>
            <a:endParaRPr sz="2000">
              <a:solidFill>
                <a:srgbClr val="7030A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7030A0"/>
              </a:solidFill>
            </a:endParaRPr>
          </a:p>
        </p:txBody>
      </p:sp>
      <p:sp>
        <p:nvSpPr>
          <p:cNvPr id="689" name="Google Shape;689;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Scientific activity</a:t>
            </a:r>
            <a:endParaRPr sz="2400" b="0" i="0" u="none" strike="noStrike" cap="none">
              <a:solidFill>
                <a:srgbClr val="7030A0"/>
              </a:solidFill>
              <a:latin typeface="Arial"/>
              <a:ea typeface="Arial"/>
              <a:cs typeface="Arial"/>
              <a:sym typeface="Arial"/>
            </a:endParaRPr>
          </a:p>
        </p:txBody>
      </p:sp>
      <p:sp>
        <p:nvSpPr>
          <p:cNvPr id="690" name="Google Shape;690;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96" name="Google Shape;696;p21"/>
          <p:cNvSpPr txBox="1">
            <a:spLocks noGrp="1"/>
          </p:cNvSpPr>
          <p:nvPr>
            <p:ph type="body" idx="4294967295"/>
          </p:nvPr>
        </p:nvSpPr>
        <p:spPr>
          <a:xfrm>
            <a:off x="539748" y="1481176"/>
            <a:ext cx="8096000" cy="3336427"/>
          </a:xfrm>
          <a:prstGeom prst="rect">
            <a:avLst/>
          </a:prstGeom>
          <a:noFill/>
          <a:ln>
            <a:noFill/>
          </a:ln>
        </p:spPr>
        <p:txBody>
          <a:bodyPr spcFirstLastPara="1" wrap="square" lIns="91425" tIns="91425" rIns="91425" bIns="91425" anchor="t" anchorCtr="0">
            <a:noAutofit/>
          </a:bodyPr>
          <a:lstStyle/>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3. Experimental Development:</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Idea: based on applied research, the aim is to create an effective pheromone trap that is easy for farmers to use.</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Development: a team of engineers and technicians begins to design different types of traps: plastic, sticky containers with different mechanisms to release pheromones.</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Experimentation: they build several prototype traps, and test them on ant infestations in real fields. They record which one attracts the most ants, which one is the most durable under different climate conditions, which one is the easiest to install, and which one is the cheapest to produce.</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r>
              <a:rPr lang="es-ES" sz="1200">
                <a:solidFill>
                  <a:srgbClr val="7030A0"/>
                </a:solidFill>
                <a:latin typeface="Arial"/>
                <a:ea typeface="Arial"/>
                <a:cs typeface="Arial"/>
                <a:sym typeface="Arial"/>
              </a:rPr>
              <a:t>Result: after various tests and improvements, they design a trap that is effective, durable, easy to use and economical. This trap can be mass-produced and sold to farmers to protect their crops.</a:t>
            </a:r>
            <a:endParaRPr sz="1200">
              <a:solidFill>
                <a:srgbClr val="7030A0"/>
              </a:solidFill>
              <a:latin typeface="Arial"/>
              <a:ea typeface="Arial"/>
              <a:cs typeface="Arial"/>
              <a:sym typeface="Arial"/>
            </a:endParaRPr>
          </a:p>
          <a:p>
            <a:pPr marL="0" lvl="1"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200">
              <a:solidFill>
                <a:srgbClr val="7030A0"/>
              </a:solidFill>
              <a:latin typeface="Arial"/>
              <a:ea typeface="Arial"/>
              <a:cs typeface="Arial"/>
              <a:sym typeface="Arial"/>
            </a:endParaRPr>
          </a:p>
        </p:txBody>
      </p:sp>
      <p:sp>
        <p:nvSpPr>
          <p:cNvPr id="697" name="Google Shape;697;p2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7030A0"/>
                </a:solidFill>
                <a:latin typeface="Arial"/>
                <a:ea typeface="Arial"/>
                <a:cs typeface="Arial"/>
                <a:sym typeface="Arial"/>
              </a:rPr>
              <a:t>2.1. </a:t>
            </a:r>
            <a:r>
              <a:rPr lang="es-ES" sz="2000">
                <a:solidFill>
                  <a:srgbClr val="7030A0"/>
                </a:solidFill>
              </a:rPr>
              <a:t>Scientific activity</a:t>
            </a:r>
            <a:endParaRPr sz="2000">
              <a:solidFill>
                <a:srgbClr val="7030A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7030A0"/>
              </a:solidFill>
            </a:endParaRPr>
          </a:p>
        </p:txBody>
      </p:sp>
      <p:sp>
        <p:nvSpPr>
          <p:cNvPr id="698" name="Google Shape;698;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Scientific activity</a:t>
            </a:r>
            <a:endParaRPr sz="2400" b="0" i="0" u="none" strike="noStrike" cap="none">
              <a:solidFill>
                <a:srgbClr val="7030A0"/>
              </a:solidFill>
              <a:latin typeface="Arial"/>
              <a:ea typeface="Arial"/>
              <a:cs typeface="Arial"/>
              <a:sym typeface="Arial"/>
            </a:endParaRPr>
          </a:p>
        </p:txBody>
      </p:sp>
      <p:sp>
        <p:nvSpPr>
          <p:cNvPr id="699" name="Google Shape;699;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22"/>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05" name="Google Shape;705;p22"/>
          <p:cNvSpPr/>
          <p:nvPr/>
        </p:nvSpPr>
        <p:spPr>
          <a:xfrm flipH="1">
            <a:off x="1416048" y="4272305"/>
            <a:ext cx="6251576"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6" name="Google Shape;706;p22"/>
          <p:cNvSpPr/>
          <p:nvPr/>
        </p:nvSpPr>
        <p:spPr>
          <a:xfrm flipH="1">
            <a:off x="559141" y="1817756"/>
            <a:ext cx="2088720" cy="1717582"/>
          </a:xfrm>
          <a:prstGeom prst="wedgeEllipseCallout">
            <a:avLst>
              <a:gd name="adj1" fmla="val -62560"/>
              <a:gd name="adj2" fmla="val 1626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07" name="Google Shape;707;p22"/>
          <p:cNvSpPr txBox="1"/>
          <p:nvPr/>
        </p:nvSpPr>
        <p:spPr>
          <a:xfrm>
            <a:off x="816100" y="2019591"/>
            <a:ext cx="1574801" cy="132947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a:t>Can you give an example of each type of research on the same subject? Think about it for next time.</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708" name="Google Shape;708;p22"/>
          <p:cNvSpPr/>
          <p:nvPr/>
        </p:nvSpPr>
        <p:spPr>
          <a:xfrm rot="-4602672">
            <a:off x="3960647" y="1891230"/>
            <a:ext cx="1600028" cy="1354547"/>
          </a:xfrm>
          <a:prstGeom prst="cloudCallout">
            <a:avLst>
              <a:gd name="adj1" fmla="val -85825"/>
              <a:gd name="adj2" fmla="val 3188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09" name="Google Shape;709;p22"/>
          <p:cNvSpPr/>
          <p:nvPr/>
        </p:nvSpPr>
        <p:spPr>
          <a:xfrm>
            <a:off x="5505308" y="1634234"/>
            <a:ext cx="1581285" cy="1479195"/>
          </a:xfrm>
          <a:prstGeom prst="cloudCallout">
            <a:avLst>
              <a:gd name="adj1" fmla="val -14860"/>
              <a:gd name="adj2" fmla="val 10566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10" name="Google Shape;710;p22"/>
          <p:cNvSpPr/>
          <p:nvPr/>
        </p:nvSpPr>
        <p:spPr>
          <a:xfrm>
            <a:off x="6937950" y="2300047"/>
            <a:ext cx="1482143" cy="1517536"/>
          </a:xfrm>
          <a:prstGeom prst="cloudCallout">
            <a:avLst>
              <a:gd name="adj1" fmla="val -54176"/>
              <a:gd name="adj2" fmla="val 6969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11" name="Google Shape;711;p22"/>
          <p:cNvSpPr txBox="1"/>
          <p:nvPr/>
        </p:nvSpPr>
        <p:spPr>
          <a:xfrm>
            <a:off x="4219693" y="2023576"/>
            <a:ext cx="1046458" cy="108985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Basic</a:t>
            </a:r>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highlight>
                  <a:srgbClr val="FFEBEB"/>
                </a:highlight>
              </a:rPr>
              <a:t>Understand </a:t>
            </a:r>
            <a:r>
              <a:rPr lang="es-ES" sz="1200">
                <a:solidFill>
                  <a:schemeClr val="dk2"/>
                </a:solidFill>
              </a:rPr>
              <a:t>how things work.</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712" name="Google Shape;712;p22"/>
          <p:cNvSpPr txBox="1"/>
          <p:nvPr/>
        </p:nvSpPr>
        <p:spPr>
          <a:xfrm>
            <a:off x="5636358" y="1804399"/>
            <a:ext cx="1275893" cy="108985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Applied</a:t>
            </a:r>
            <a:endParaRPr/>
          </a:p>
          <a:p>
            <a:pPr marL="0" marR="0" lvl="0" indent="0" algn="ctr" rtl="0">
              <a:lnSpc>
                <a:spcPct val="100000"/>
              </a:lnSpc>
              <a:spcBef>
                <a:spcPts val="0"/>
              </a:spcBef>
              <a:spcAft>
                <a:spcPts val="0"/>
              </a:spcAft>
              <a:buClr>
                <a:srgbClr val="000000"/>
              </a:buClr>
              <a:buSzPts val="1600"/>
              <a:buFont typeface="Roboto"/>
              <a:buNone/>
            </a:pPr>
            <a:r>
              <a:rPr lang="es-ES" sz="1200"/>
              <a:t>Use knowledge to </a:t>
            </a:r>
            <a:r>
              <a:rPr lang="es-ES" sz="1200">
                <a:highlight>
                  <a:srgbClr val="FFEBEB"/>
                </a:highlight>
              </a:rPr>
              <a:t>solve problems.</a:t>
            </a:r>
            <a:endParaRPr sz="1200" b="0" i="0" u="none" strike="noStrike" cap="none">
              <a:solidFill>
                <a:srgbClr val="000000"/>
              </a:solidFill>
              <a:highlight>
                <a:srgbClr val="FFEBEB"/>
              </a:highlight>
              <a:latin typeface="Arial"/>
              <a:ea typeface="Arial"/>
              <a:cs typeface="Arial"/>
              <a:sym typeface="Arial"/>
            </a:endParaRPr>
          </a:p>
        </p:txBody>
      </p:sp>
      <p:sp>
        <p:nvSpPr>
          <p:cNvPr id="713" name="Google Shape;713;p22"/>
          <p:cNvSpPr txBox="1"/>
          <p:nvPr/>
        </p:nvSpPr>
        <p:spPr>
          <a:xfrm>
            <a:off x="7064311" y="2478799"/>
            <a:ext cx="1242799" cy="871005"/>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Experimental</a:t>
            </a:r>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highlight>
                  <a:srgbClr val="FFEBEB"/>
                </a:highlight>
              </a:rPr>
              <a:t>Build and test </a:t>
            </a:r>
            <a:r>
              <a:rPr lang="es-ES" sz="1200">
                <a:solidFill>
                  <a:schemeClr val="dk2"/>
                </a:solidFill>
              </a:rPr>
              <a:t>concrete solutions.</a:t>
            </a:r>
            <a:endParaRPr sz="1200" b="0" i="0" u="none" strike="noStrike" cap="none">
              <a:solidFill>
                <a:srgbClr val="000000"/>
              </a:solidFill>
              <a:latin typeface="Arial"/>
              <a:ea typeface="Arial"/>
              <a:cs typeface="Arial"/>
              <a:sym typeface="Arial"/>
            </a:endParaRPr>
          </a:p>
        </p:txBody>
      </p:sp>
      <p:grpSp>
        <p:nvGrpSpPr>
          <p:cNvPr id="714" name="Google Shape;714;p22"/>
          <p:cNvGrpSpPr/>
          <p:nvPr/>
        </p:nvGrpSpPr>
        <p:grpSpPr>
          <a:xfrm flipH="1">
            <a:off x="2800309" y="2349326"/>
            <a:ext cx="1031512" cy="2176093"/>
            <a:chOff x="1615219" y="507815"/>
            <a:chExt cx="989820" cy="2371331"/>
          </a:xfrm>
        </p:grpSpPr>
        <p:sp>
          <p:nvSpPr>
            <p:cNvPr id="715" name="Google Shape;715;p22"/>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16" name="Google Shape;716;p22"/>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17" name="Google Shape;717;p22"/>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18" name="Google Shape;718;p22"/>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19" name="Google Shape;719;p22"/>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0" name="Google Shape;720;p22"/>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1" name="Google Shape;721;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2" name="Google Shape;722;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3" name="Google Shape;723;p22"/>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4" name="Google Shape;724;p22"/>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5" name="Google Shape;725;p22"/>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726" name="Google Shape;726;p22"/>
            <p:cNvGrpSpPr/>
            <p:nvPr/>
          </p:nvGrpSpPr>
          <p:grpSpPr>
            <a:xfrm>
              <a:off x="1996826" y="1743160"/>
              <a:ext cx="272719" cy="281410"/>
              <a:chOff x="1996826" y="1743160"/>
              <a:chExt cx="272719" cy="281410"/>
            </a:xfrm>
          </p:grpSpPr>
          <p:sp>
            <p:nvSpPr>
              <p:cNvPr id="727" name="Google Shape;727;p22"/>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8" name="Google Shape;728;p22"/>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29" name="Google Shape;729;p22"/>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0" name="Google Shape;730;p22"/>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1" name="Google Shape;731;p22"/>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2" name="Google Shape;732;p22"/>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733" name="Google Shape;733;p22"/>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4" name="Google Shape;734;p22"/>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5" name="Google Shape;735;p22"/>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736" name="Google Shape;736;p22"/>
            <p:cNvGrpSpPr/>
            <p:nvPr/>
          </p:nvGrpSpPr>
          <p:grpSpPr>
            <a:xfrm>
              <a:off x="2229363" y="1383998"/>
              <a:ext cx="375676" cy="427149"/>
              <a:chOff x="2209552" y="1288662"/>
              <a:chExt cx="375676" cy="427149"/>
            </a:xfrm>
          </p:grpSpPr>
          <p:sp>
            <p:nvSpPr>
              <p:cNvPr id="737" name="Google Shape;737;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8" name="Google Shape;738;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39" name="Google Shape;739;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40" name="Google Shape;740;p22"/>
            <p:cNvGrpSpPr/>
            <p:nvPr/>
          </p:nvGrpSpPr>
          <p:grpSpPr>
            <a:xfrm rot="553793" flipH="1">
              <a:off x="1647622" y="1403949"/>
              <a:ext cx="286350" cy="427149"/>
              <a:chOff x="2209552" y="1288662"/>
              <a:chExt cx="375676" cy="427149"/>
            </a:xfrm>
          </p:grpSpPr>
          <p:sp>
            <p:nvSpPr>
              <p:cNvPr id="741" name="Google Shape;741;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2" name="Google Shape;742;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3" name="Google Shape;743;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744" name="Google Shape;744;p2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i="1">
                <a:solidFill>
                  <a:srgbClr val="C00000"/>
                </a:solidFill>
              </a:rPr>
              <a:t>Saving my territory</a:t>
            </a:r>
            <a:endParaRPr sz="2000" i="1">
              <a:solidFill>
                <a:srgbClr val="C00000"/>
              </a:solidFill>
            </a:endParaRPr>
          </a:p>
          <a:p>
            <a:pPr marL="0" marR="0" lvl="0" indent="0" algn="l" rtl="0">
              <a:lnSpc>
                <a:spcPct val="100000"/>
              </a:lnSpc>
              <a:spcBef>
                <a:spcPts val="0"/>
              </a:spcBef>
              <a:spcAft>
                <a:spcPts val="0"/>
              </a:spcAft>
              <a:buClr>
                <a:srgbClr val="FFFFFF"/>
              </a:buClr>
              <a:buSzPts val="3200"/>
              <a:buFont typeface="Roboto"/>
              <a:buNone/>
            </a:pPr>
            <a:endParaRPr sz="2000">
              <a:solidFill>
                <a:srgbClr val="C00000"/>
              </a:solidFill>
            </a:endParaRPr>
          </a:p>
        </p:txBody>
      </p:sp>
      <p:sp>
        <p:nvSpPr>
          <p:cNvPr id="745" name="Google Shape;745;p2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746" name="Google Shape;746;p2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sp>
        <p:nvSpPr>
          <p:cNvPr id="751" name="Google Shape;751;g371539feebc_0_141"/>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52" name="Google Shape;752;g371539feebc_0_141"/>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ES" sz="1200" b="1" i="0" u="none" strike="noStrike" cap="none">
                <a:solidFill>
                  <a:srgbClr val="424242"/>
                </a:solidFill>
                <a:latin typeface="Arial"/>
                <a:ea typeface="Arial"/>
                <a:cs typeface="Arial"/>
                <a:sym typeface="Arial"/>
              </a:rPr>
              <a:t> © 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Please use the following reference when citing this work:</a:t>
            </a:r>
            <a:endParaRPr sz="1200" b="1">
              <a:solidFill>
                <a:srgbClr val="424242"/>
              </a:solidFil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Name(s) and surname(s) of the signatory/ies to this document (2025). Document title. </a:t>
            </a:r>
            <a:r>
              <a:rPr lang="es-ES" sz="1200" b="1" i="1">
                <a:solidFill>
                  <a:srgbClr val="424242"/>
                </a:solidFill>
              </a:rPr>
              <a:t>Saving My Territory</a:t>
            </a:r>
            <a:r>
              <a:rPr lang="es-ES" sz="1200" b="1">
                <a:solidFill>
                  <a:srgbClr val="424242"/>
                </a:solidFill>
              </a:rPr>
              <a:t> Intellectual Enrichment Programme. Miguel Hernández University of Elche. Available at https://salvandomiterritorio.umh.es/</a:t>
            </a:r>
            <a:endParaRPr sz="1200" b="1">
              <a:solidFill>
                <a:srgbClr val="424242"/>
              </a:solidFill>
            </a:endParaRPr>
          </a:p>
          <a:p>
            <a:pPr marL="0" marR="0" lvl="0" indent="0" algn="l" rtl="0">
              <a:lnSpc>
                <a:spcPct val="100000"/>
              </a:lnSpc>
              <a:spcBef>
                <a:spcPts val="0"/>
              </a:spcBef>
              <a:spcAft>
                <a:spcPts val="0"/>
              </a:spcAft>
              <a:buClr>
                <a:srgbClr val="424242"/>
              </a:buClr>
              <a:buSzPts val="1200"/>
              <a:buFont typeface="Arial"/>
              <a:buNone/>
            </a:pPr>
            <a:endParaRPr sz="1200" b="1">
              <a:solidFill>
                <a:srgbClr val="424242"/>
              </a:solidFill>
            </a:endParaRPr>
          </a:p>
        </p:txBody>
      </p:sp>
      <p:grpSp>
        <p:nvGrpSpPr>
          <p:cNvPr id="753" name="Google Shape;753;g371539feebc_0_141"/>
          <p:cNvGrpSpPr/>
          <p:nvPr/>
        </p:nvGrpSpPr>
        <p:grpSpPr>
          <a:xfrm>
            <a:off x="1560797" y="4169916"/>
            <a:ext cx="6335656" cy="594167"/>
            <a:chOff x="1280599" y="4169916"/>
            <a:chExt cx="6335656" cy="594167"/>
          </a:xfrm>
        </p:grpSpPr>
        <p:grpSp>
          <p:nvGrpSpPr>
            <p:cNvPr id="754" name="Google Shape;754;g371539feebc_0_141"/>
            <p:cNvGrpSpPr/>
            <p:nvPr/>
          </p:nvGrpSpPr>
          <p:grpSpPr>
            <a:xfrm>
              <a:off x="6337375" y="4169916"/>
              <a:ext cx="1278880" cy="594167"/>
              <a:chOff x="-2844824" y="2492896"/>
              <a:chExt cx="3200400" cy="1486904"/>
            </a:xfrm>
          </p:grpSpPr>
          <p:pic>
            <p:nvPicPr>
              <p:cNvPr id="755" name="Google Shape;755;g371539feebc_0_141"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756" name="Google Shape;756;g371539feebc_0_141"/>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757" name="Google Shape;757;g371539feebc_0_141"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758" name="Google Shape;758;g371539feebc_0_141"/>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759" name="Google Shape;759;g371539feebc_0_141"/>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60" name="Google Shape;760;g371539feebc_0_141"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4"/>
        <p:cNvGrpSpPr/>
        <p:nvPr/>
      </p:nvGrpSpPr>
      <p:grpSpPr>
        <a:xfrm>
          <a:off x="0" y="0"/>
          <a:ext cx="0" cy="0"/>
          <a:chOff x="0" y="0"/>
          <a:chExt cx="0" cy="0"/>
        </a:xfrm>
      </p:grpSpPr>
      <p:sp>
        <p:nvSpPr>
          <p:cNvPr id="765" name="Google Shape;765;g371539feebc_0_15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66" name="Google Shape;766;g371539feebc_0_154"/>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Workshop on Research and the Scientific Method</a:t>
            </a:r>
            <a:endParaRPr sz="3000">
              <a:solidFill>
                <a:srgbClr val="C00000"/>
              </a:solidFill>
            </a:endParaRPr>
          </a:p>
          <a:p>
            <a:pPr marL="0" marR="0" lvl="0" indent="0" algn="ctr" rtl="0">
              <a:lnSpc>
                <a:spcPct val="100000"/>
              </a:lnSpc>
              <a:spcBef>
                <a:spcPts val="1800"/>
              </a:spcBef>
              <a:spcAft>
                <a:spcPts val="0"/>
              </a:spcAft>
              <a:buClr>
                <a:srgbClr val="000000"/>
              </a:buClr>
              <a:buSzPts val="4000"/>
              <a:buFont typeface="Arial"/>
              <a:buNone/>
            </a:pPr>
            <a:r>
              <a:rPr lang="es-ES" sz="4000">
                <a:solidFill>
                  <a:srgbClr val="424242"/>
                </a:solidFill>
              </a:rPr>
              <a:t>Thank you</a:t>
            </a:r>
            <a:endParaRPr sz="3000" b="0" i="0" u="none" strike="noStrike" cap="none">
              <a:solidFill>
                <a:srgbClr val="C00000"/>
              </a:solidFill>
              <a:latin typeface="Bebas Neue"/>
              <a:ea typeface="Bebas Neue"/>
              <a:cs typeface="Bebas Neue"/>
              <a:sym typeface="Bebas Neue"/>
            </a:endParaRPr>
          </a:p>
        </p:txBody>
      </p:sp>
      <p:grpSp>
        <p:nvGrpSpPr>
          <p:cNvPr id="767" name="Google Shape;767;g371539feebc_0_154"/>
          <p:cNvGrpSpPr/>
          <p:nvPr/>
        </p:nvGrpSpPr>
        <p:grpSpPr>
          <a:xfrm>
            <a:off x="1560797" y="4169916"/>
            <a:ext cx="6335656" cy="594167"/>
            <a:chOff x="1280599" y="4169916"/>
            <a:chExt cx="6335656" cy="594167"/>
          </a:xfrm>
        </p:grpSpPr>
        <p:grpSp>
          <p:nvGrpSpPr>
            <p:cNvPr id="768" name="Google Shape;768;g371539feebc_0_154"/>
            <p:cNvGrpSpPr/>
            <p:nvPr/>
          </p:nvGrpSpPr>
          <p:grpSpPr>
            <a:xfrm>
              <a:off x="6337375" y="4169916"/>
              <a:ext cx="1278880" cy="594167"/>
              <a:chOff x="-2844824" y="2492896"/>
              <a:chExt cx="3200400" cy="1486904"/>
            </a:xfrm>
          </p:grpSpPr>
          <p:pic>
            <p:nvPicPr>
              <p:cNvPr id="769" name="Google Shape;769;g371539feebc_0_154"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770" name="Google Shape;770;g371539feebc_0_15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771" name="Google Shape;771;g371539feebc_0_154"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772" name="Google Shape;772;g371539feebc_0_154"/>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773" name="Google Shape;773;g371539feebc_0_154"/>
          <p:cNvSpPr txBox="1"/>
          <p:nvPr/>
        </p:nvSpPr>
        <p:spPr>
          <a:xfrm>
            <a:off x="539750" y="2454616"/>
            <a:ext cx="8096400" cy="1293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200" b="1">
                <a:solidFill>
                  <a:srgbClr val="424242"/>
                </a:solidFill>
              </a:rPr>
              <a:t>Ángeles Gómez Martínez</a:t>
            </a:r>
            <a:endParaRPr sz="1200" b="1">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u="sng">
                <a:solidFill>
                  <a:srgbClr val="424242"/>
                </a:solidFill>
                <a:hlinkClick r:id="rId6">
                  <a:extLst>
                    <a:ext uri="{A12FA001-AC4F-418D-AE19-62706E023703}">
                      <ahyp:hlinkClr xmlns:ahyp="http://schemas.microsoft.com/office/drawing/2018/hyperlinkcolor" val="tx"/>
                    </a:ext>
                  </a:extLst>
                </a:hlinkClick>
              </a:rPr>
              <a:t>a.gomez@umh.es</a:t>
            </a: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endParaRPr sz="1200">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a:solidFill>
                <a:srgbClr val="42424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2"/>
        <p:cNvGrpSpPr/>
        <p:nvPr/>
      </p:nvGrpSpPr>
      <p:grpSpPr>
        <a:xfrm>
          <a:off x="0" y="0"/>
          <a:ext cx="0" cy="0"/>
          <a:chOff x="0" y="0"/>
          <a:chExt cx="0" cy="0"/>
        </a:xfrm>
      </p:grpSpPr>
      <p:sp>
        <p:nvSpPr>
          <p:cNvPr id="203" name="Google Shape;203;g371539feebc_0_893"/>
          <p:cNvSpPr txBox="1"/>
          <p:nvPr/>
        </p:nvSpPr>
        <p:spPr>
          <a:xfrm>
            <a:off x="773075" y="1800825"/>
            <a:ext cx="2682300" cy="645000"/>
          </a:xfrm>
          <a:prstGeom prst="rect">
            <a:avLst/>
          </a:prstGeom>
          <a:solidFill>
            <a:srgbClr val="FFEBEB"/>
          </a:solidFill>
          <a:ln>
            <a:noFill/>
          </a:ln>
        </p:spPr>
        <p:txBody>
          <a:bodyPr spcFirstLastPara="1" wrap="square" lIns="104925" tIns="104925" rIns="104925" bIns="104925" anchor="t" anchorCtr="0">
            <a:noAutofit/>
          </a:bodyPr>
          <a:lstStyle/>
          <a:p>
            <a:pPr marL="145757" marR="0" lvl="0" indent="0" algn="l" rtl="0">
              <a:lnSpc>
                <a:spcPct val="100000"/>
              </a:lnSpc>
              <a:spcBef>
                <a:spcPts val="0"/>
              </a:spcBef>
              <a:spcAft>
                <a:spcPts val="0"/>
              </a:spcAft>
              <a:buClr>
                <a:srgbClr val="000000"/>
              </a:buClr>
              <a:buSzPts val="1836"/>
              <a:buFont typeface="Roboto"/>
              <a:buNone/>
            </a:pPr>
            <a:endParaRPr sz="1606"/>
          </a:p>
        </p:txBody>
      </p:sp>
      <p:sp>
        <p:nvSpPr>
          <p:cNvPr id="204" name="Google Shape;204;g371539feebc_0_893"/>
          <p:cNvSpPr txBox="1"/>
          <p:nvPr/>
        </p:nvSpPr>
        <p:spPr>
          <a:xfrm>
            <a:off x="686225" y="2790025"/>
            <a:ext cx="2358900" cy="7659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Understand</a:t>
            </a:r>
            <a:r>
              <a:rPr lang="es-ES" sz="1400" b="0" i="0" u="none" strike="noStrike" cap="none">
                <a:solidFill>
                  <a:srgbClr val="000000"/>
                </a:solidFill>
                <a:latin typeface="Arial"/>
                <a:ea typeface="Arial"/>
                <a:cs typeface="Arial"/>
                <a:sym typeface="Arial"/>
              </a:rPr>
              <a:t> </a:t>
            </a:r>
            <a:r>
              <a:rPr lang="es-ES"/>
              <a:t>science as a means to improve our surroundings.</a:t>
            </a:r>
            <a:endParaRPr/>
          </a:p>
        </p:txBody>
      </p:sp>
      <p:sp>
        <p:nvSpPr>
          <p:cNvPr id="205" name="Google Shape;205;g371539feebc_0_893"/>
          <p:cNvSpPr txBox="1"/>
          <p:nvPr/>
        </p:nvSpPr>
        <p:spPr>
          <a:xfrm>
            <a:off x="773086" y="1790990"/>
            <a:ext cx="2526900" cy="645000"/>
          </a:xfrm>
          <a:prstGeom prst="rect">
            <a:avLst/>
          </a:prstGeom>
          <a:noFill/>
          <a:ln>
            <a:noFill/>
          </a:ln>
        </p:spPr>
        <p:txBody>
          <a:bodyPr spcFirstLastPara="1" wrap="square" lIns="104925" tIns="104925" rIns="104925" bIns="104925" anchor="t" anchorCtr="0">
            <a:spAutoFit/>
          </a:bodyPr>
          <a:lstStyle/>
          <a:p>
            <a:pPr marL="145757" lvl="0" indent="0" algn="l" rtl="0">
              <a:spcBef>
                <a:spcPts val="0"/>
              </a:spcBef>
              <a:spcAft>
                <a:spcPts val="0"/>
              </a:spcAft>
              <a:buNone/>
            </a:pPr>
            <a:r>
              <a:rPr lang="es-ES" sz="1406">
                <a:solidFill>
                  <a:srgbClr val="C00000"/>
                </a:solidFill>
              </a:rPr>
              <a:t>Learn</a:t>
            </a:r>
            <a:r>
              <a:rPr lang="es-ES" sz="1406"/>
              <a:t> about research and the scientific method.</a:t>
            </a:r>
            <a:endParaRPr sz="1406"/>
          </a:p>
        </p:txBody>
      </p:sp>
      <p:sp>
        <p:nvSpPr>
          <p:cNvPr id="206" name="Google Shape;206;g371539feebc_0_893"/>
          <p:cNvSpPr/>
          <p:nvPr/>
        </p:nvSpPr>
        <p:spPr>
          <a:xfrm>
            <a:off x="656185" y="2776131"/>
            <a:ext cx="2385517" cy="765810"/>
          </a:xfrm>
          <a:custGeom>
            <a:avLst/>
            <a:gdLst/>
            <a:ahLst/>
            <a:cxnLst/>
            <a:rect l="l" t="t" r="r" b="b"/>
            <a:pathLst>
              <a:path w="2385517" h="765810" extrusionOk="0">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7" name="Google Shape;207;g371539feebc_0_893"/>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8" name="Google Shape;208;g371539feebc_0_893"/>
          <p:cNvSpPr txBox="1">
            <a:spLocks noGrp="1"/>
          </p:cNvSpPr>
          <p:nvPr>
            <p:ph type="body" idx="4294967295"/>
          </p:nvPr>
        </p:nvSpPr>
        <p:spPr>
          <a:xfrm>
            <a:off x="4998950" y="1604450"/>
            <a:ext cx="3506100" cy="765900"/>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Understand</a:t>
            </a:r>
            <a:r>
              <a:rPr lang="es-ES" sz="1400">
                <a:solidFill>
                  <a:srgbClr val="000000"/>
                </a:solidFill>
                <a:latin typeface="Arial"/>
                <a:ea typeface="Arial"/>
                <a:cs typeface="Arial"/>
                <a:sym typeface="Arial"/>
              </a:rPr>
              <a:t> why it is important to use the scientific method when carrying out research.</a:t>
            </a:r>
            <a:endParaRPr sz="1400">
              <a:solidFill>
                <a:srgbClr val="000000"/>
              </a:solidFill>
              <a:latin typeface="Arial"/>
              <a:ea typeface="Arial"/>
              <a:cs typeface="Arial"/>
              <a:sym typeface="Arial"/>
            </a:endParaRPr>
          </a:p>
        </p:txBody>
      </p:sp>
      <p:sp>
        <p:nvSpPr>
          <p:cNvPr id="209" name="Google Shape;209;g371539feebc_0_893"/>
          <p:cNvSpPr txBox="1"/>
          <p:nvPr/>
        </p:nvSpPr>
        <p:spPr>
          <a:xfrm>
            <a:off x="5660013" y="2546220"/>
            <a:ext cx="2757600" cy="7743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000000"/>
                </a:solidFill>
                <a:latin typeface="Arial"/>
                <a:ea typeface="Arial"/>
                <a:cs typeface="Arial"/>
                <a:sym typeface="Arial"/>
              </a:rPr>
              <a:t> </a:t>
            </a:r>
            <a:r>
              <a:rPr lang="es-ES"/>
              <a:t>the steps involved in carrying out research scientifically.</a:t>
            </a:r>
            <a:endParaRPr/>
          </a:p>
        </p:txBody>
      </p:sp>
      <p:sp>
        <p:nvSpPr>
          <p:cNvPr id="210" name="Google Shape;210;g371539feebc_0_893"/>
          <p:cNvSpPr txBox="1"/>
          <p:nvPr/>
        </p:nvSpPr>
        <p:spPr>
          <a:xfrm>
            <a:off x="5950123" y="3568285"/>
            <a:ext cx="2316900" cy="8238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C00000"/>
                </a:solidFill>
                <a:latin typeface="Arial"/>
                <a:ea typeface="Arial"/>
                <a:cs typeface="Arial"/>
                <a:sym typeface="Arial"/>
              </a:rPr>
              <a:t> </a:t>
            </a:r>
            <a:r>
              <a:rPr lang="es-ES"/>
              <a:t>how to apply these steps in your own research project.</a:t>
            </a:r>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11" name="Google Shape;211;g371539feebc_0_893"/>
          <p:cNvSpPr/>
          <p:nvPr/>
        </p:nvSpPr>
        <p:spPr>
          <a:xfrm>
            <a:off x="4998950" y="1605628"/>
            <a:ext cx="3506054" cy="824411"/>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2" name="Google Shape;212;g371539feebc_0_893"/>
          <p:cNvSpPr/>
          <p:nvPr/>
        </p:nvSpPr>
        <p:spPr>
          <a:xfrm>
            <a:off x="5950123" y="3588835"/>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3" name="Google Shape;213;g371539feebc_0_893"/>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14" name="Google Shape;214;g371539feebc_0_893"/>
          <p:cNvSpPr txBox="1">
            <a:spLocks noGrp="1"/>
          </p:cNvSpPr>
          <p:nvPr>
            <p:ph type="title" idx="4294967295"/>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sp>
        <p:nvSpPr>
          <p:cNvPr id="215" name="Google Shape;215;g371539feebc_0_893"/>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pic>
        <p:nvPicPr>
          <p:cNvPr id="216" name="Google Shape;216;g371539feebc_0_893" descr="Forma&#10;&#10;El contenido generado por IA puede ser incorrecto."/>
          <p:cNvPicPr preferRelativeResize="0"/>
          <p:nvPr/>
        </p:nvPicPr>
        <p:blipFill rotWithShape="1">
          <a:blip r:embed="rId3">
            <a:alphaModFix/>
          </a:blip>
          <a:srcRect r="49974"/>
          <a:stretch/>
        </p:blipFill>
        <p:spPr>
          <a:xfrm>
            <a:off x="3455242" y="2204854"/>
            <a:ext cx="2106726" cy="2497728"/>
          </a:xfrm>
          <a:prstGeom prst="rect">
            <a:avLst/>
          </a:prstGeom>
          <a:noFill/>
          <a:ln>
            <a:noFill/>
          </a:ln>
        </p:spPr>
      </p:pic>
      <p:sp>
        <p:nvSpPr>
          <p:cNvPr id="217" name="Google Shape;217;g371539feebc_0_893"/>
          <p:cNvSpPr txBox="1"/>
          <p:nvPr/>
        </p:nvSpPr>
        <p:spPr>
          <a:xfrm>
            <a:off x="3410878" y="1706317"/>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a:p>
        </p:txBody>
      </p:sp>
      <p:sp>
        <p:nvSpPr>
          <p:cNvPr id="218" name="Google Shape;218;g371539feebc_0_893"/>
          <p:cNvSpPr txBox="1"/>
          <p:nvPr/>
        </p:nvSpPr>
        <p:spPr>
          <a:xfrm>
            <a:off x="2906514" y="267294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a:p>
        </p:txBody>
      </p:sp>
      <p:sp>
        <p:nvSpPr>
          <p:cNvPr id="219" name="Google Shape;219;g371539feebc_0_893"/>
          <p:cNvSpPr txBox="1"/>
          <p:nvPr/>
        </p:nvSpPr>
        <p:spPr>
          <a:xfrm>
            <a:off x="4304505" y="1454260"/>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a:p>
        </p:txBody>
      </p:sp>
      <p:sp>
        <p:nvSpPr>
          <p:cNvPr id="220" name="Google Shape;220;g371539feebc_0_893"/>
          <p:cNvSpPr txBox="1"/>
          <p:nvPr/>
        </p:nvSpPr>
        <p:spPr>
          <a:xfrm>
            <a:off x="5020365" y="2452113"/>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a:p>
        </p:txBody>
      </p:sp>
      <p:sp>
        <p:nvSpPr>
          <p:cNvPr id="221" name="Google Shape;221;g371539feebc_0_893"/>
          <p:cNvSpPr txBox="1"/>
          <p:nvPr/>
        </p:nvSpPr>
        <p:spPr>
          <a:xfrm>
            <a:off x="5371864" y="347338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a:p>
        </p:txBody>
      </p:sp>
      <p:sp>
        <p:nvSpPr>
          <p:cNvPr id="222" name="Google Shape;222;g371539feebc_0_89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6"/>
        <p:cNvGrpSpPr/>
        <p:nvPr/>
      </p:nvGrpSpPr>
      <p:grpSpPr>
        <a:xfrm>
          <a:off x="0" y="0"/>
          <a:ext cx="0" cy="0"/>
          <a:chOff x="0" y="0"/>
          <a:chExt cx="0" cy="0"/>
        </a:xfrm>
      </p:grpSpPr>
      <p:sp>
        <p:nvSpPr>
          <p:cNvPr id="227" name="Google Shape;227;g371539feebc_0_77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28" name="Google Shape;228;g371539feebc_0_779"/>
          <p:cNvSpPr txBox="1"/>
          <p:nvPr/>
        </p:nvSpPr>
        <p:spPr>
          <a:xfrm>
            <a:off x="539750" y="1467461"/>
            <a:ext cx="3428100" cy="286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 Science for improving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 </a:t>
            </a:r>
            <a:r>
              <a:rPr lang="es-ES" sz="1200">
                <a:solidFill>
                  <a:srgbClr val="424242"/>
                </a:solidFill>
              </a:rPr>
              <a:t>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1.1.1. </a:t>
            </a:r>
            <a:r>
              <a:rPr lang="es-ES" sz="1200">
                <a:solidFill>
                  <a:srgbClr val="424242"/>
                </a:solidFill>
              </a:rPr>
              <a:t>The importance of 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1.1.2. </a:t>
            </a:r>
            <a:r>
              <a:rPr lang="es-ES" sz="1200">
                <a:solidFill>
                  <a:srgbClr val="424242"/>
                </a:solidFill>
              </a:rPr>
              <a:t>Definitions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 </a:t>
            </a:r>
            <a:r>
              <a:rPr lang="es-ES" sz="1200">
                <a:solidFill>
                  <a:srgbClr val="424242"/>
                </a:solidFill>
              </a:rPr>
              <a:t>Understanding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1.2.1. </a:t>
            </a:r>
            <a:r>
              <a:rPr lang="es-ES" sz="1200">
                <a:solidFill>
                  <a:srgbClr val="424242"/>
                </a:solidFill>
              </a:rPr>
              <a:t>Reality is complicated</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1.2.2. </a:t>
            </a:r>
            <a:r>
              <a:rPr lang="es-ES" sz="1200">
                <a:solidFill>
                  <a:srgbClr val="424242"/>
                </a:solidFill>
              </a:rPr>
              <a:t>Conflict of interests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1.3. </a:t>
            </a:r>
            <a:r>
              <a:rPr lang="es-ES" sz="1200">
                <a:solidFill>
                  <a:srgbClr val="424242"/>
                </a:solidFill>
              </a:rPr>
              <a:t>The </a:t>
            </a:r>
            <a:r>
              <a:rPr lang="es-ES" sz="1200" i="1">
                <a:solidFill>
                  <a:srgbClr val="424242"/>
                </a:solidFill>
              </a:rPr>
              <a:t>Saving My Territory Project</a:t>
            </a:r>
            <a:endParaRPr i="1"/>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 Scientific activity</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a:t>
            </a:r>
            <a:r>
              <a:rPr lang="es-ES" sz="1200">
                <a:solidFill>
                  <a:srgbClr val="424242"/>
                </a:solidFill>
              </a:rPr>
              <a:t>Scientific activity</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2.1.1. </a:t>
            </a:r>
            <a:r>
              <a:rPr lang="es-ES" sz="1200">
                <a:solidFill>
                  <a:srgbClr val="424242"/>
                </a:solidFill>
              </a:rPr>
              <a:t>Research and development (R&amp;D)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2.1.2. </a:t>
            </a:r>
            <a:r>
              <a:rPr lang="es-ES" sz="1200">
                <a:solidFill>
                  <a:srgbClr val="424242"/>
                </a:solidFill>
              </a:rPr>
              <a:t>Types of research</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a:t>
            </a:r>
            <a:r>
              <a:rPr lang="es-ES" sz="1200">
                <a:solidFill>
                  <a:srgbClr val="424242"/>
                </a:solidFill>
              </a:rPr>
              <a:t>The </a:t>
            </a:r>
            <a:r>
              <a:rPr lang="es-ES" sz="1200" i="1">
                <a:solidFill>
                  <a:srgbClr val="424242"/>
                </a:solidFill>
              </a:rPr>
              <a:t>Saving My Territory Project</a:t>
            </a:r>
            <a:endParaRPr sz="1200" b="0" i="1" u="none" strike="noStrike" cap="none">
              <a:solidFill>
                <a:srgbClr val="424242"/>
              </a:solidFill>
              <a:latin typeface="Arial"/>
              <a:ea typeface="Arial"/>
              <a:cs typeface="Arial"/>
              <a:sym typeface="Arial"/>
            </a:endParaRPr>
          </a:p>
        </p:txBody>
      </p:sp>
      <p:sp>
        <p:nvSpPr>
          <p:cNvPr id="229" name="Google Shape;229;g371539feebc_0_779"/>
          <p:cNvSpPr txBox="1"/>
          <p:nvPr/>
        </p:nvSpPr>
        <p:spPr>
          <a:xfrm>
            <a:off x="539750" y="903892"/>
            <a:ext cx="8096400" cy="521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a:solidFill>
                  <a:srgbClr val="C00000"/>
                </a:solidFill>
              </a:rPr>
              <a:t>Summary</a:t>
            </a:r>
            <a:endParaRPr sz="2000" b="0" i="0" u="none" strike="noStrike" cap="none">
              <a:solidFill>
                <a:srgbClr val="C00000"/>
              </a:solidFill>
              <a:latin typeface="Arial"/>
              <a:ea typeface="Arial"/>
              <a:cs typeface="Arial"/>
              <a:sym typeface="Arial"/>
            </a:endParaRPr>
          </a:p>
        </p:txBody>
      </p:sp>
      <p:sp>
        <p:nvSpPr>
          <p:cNvPr id="230" name="Google Shape;230;g371539feebc_0_779"/>
          <p:cNvSpPr txBox="1"/>
          <p:nvPr/>
        </p:nvSpPr>
        <p:spPr>
          <a:xfrm>
            <a:off x="4933950" y="1468071"/>
            <a:ext cx="3702000" cy="3232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III: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 </a:t>
            </a:r>
            <a:r>
              <a:rPr lang="es-ES" sz="1200">
                <a:solidFill>
                  <a:srgbClr val="424242"/>
                </a:solidFill>
              </a:rPr>
              <a:t>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3.1.1. </a:t>
            </a:r>
            <a:r>
              <a:rPr lang="es-ES" sz="1200">
                <a:solidFill>
                  <a:srgbClr val="424242"/>
                </a:solidFill>
              </a:rPr>
              <a:t>What is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3.1.2. </a:t>
            </a:r>
            <a:r>
              <a:rPr lang="es-ES" sz="1200">
                <a:solidFill>
                  <a:srgbClr val="424242"/>
                </a:solidFill>
              </a:rPr>
              <a:t>Limitations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3.2. </a:t>
            </a:r>
            <a:r>
              <a:rPr lang="es-ES" sz="1200">
                <a:solidFill>
                  <a:srgbClr val="424242"/>
                </a:solidFill>
              </a:rPr>
              <a:t>Outline of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3.3. </a:t>
            </a:r>
            <a:r>
              <a:rPr lang="es-ES" sz="1200">
                <a:solidFill>
                  <a:schemeClr val="dk2"/>
                </a:solidFill>
              </a:rPr>
              <a:t>The </a:t>
            </a:r>
            <a:r>
              <a:rPr lang="es-ES" sz="1200" i="1">
                <a:solidFill>
                  <a:schemeClr val="dk2"/>
                </a:solidFill>
              </a:rPr>
              <a:t>Saving My Territory Project</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a:solidFill>
                  <a:srgbClr val="C00000"/>
                </a:solidFill>
              </a:rPr>
              <a:t>Part IV: Applying the Scientific Method</a:t>
            </a:r>
            <a:r>
              <a:rPr lang="es-ES" sz="1200" b="0" i="0" u="none" strike="noStrike" cap="none">
                <a:solidFill>
                  <a:srgbClr val="C00000"/>
                </a:solidFill>
                <a:latin typeface="Arial"/>
                <a:ea typeface="Arial"/>
                <a:cs typeface="Arial"/>
                <a:sym typeface="Arial"/>
              </a:rPr>
              <a:t> </a:t>
            </a:r>
            <a:r>
              <a:rPr lang="es-ES" sz="1200">
                <a:solidFill>
                  <a:srgbClr val="424242"/>
                </a:solidFill>
              </a:rPr>
              <a:t>(optional)</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4.1. </a:t>
            </a:r>
            <a:r>
              <a:rPr lang="es-ES" sz="1200">
                <a:solidFill>
                  <a:srgbClr val="424242"/>
                </a:solidFill>
              </a:rPr>
              <a:t>Applying the scientific method</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4.2. </a:t>
            </a:r>
            <a:r>
              <a:rPr lang="es-ES" sz="1200">
                <a:solidFill>
                  <a:schemeClr val="dk2"/>
                </a:solidFill>
              </a:rPr>
              <a:t>The </a:t>
            </a:r>
            <a:r>
              <a:rPr lang="es-ES" sz="1200" i="1">
                <a:solidFill>
                  <a:schemeClr val="dk2"/>
                </a:solidFill>
              </a:rPr>
              <a:t>Saving My Territory Project</a:t>
            </a:r>
            <a:endParaRPr/>
          </a:p>
          <a:p>
            <a:pPr marL="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Parte V: </a:t>
            </a:r>
            <a:r>
              <a:rPr lang="es-ES" sz="1200">
                <a:solidFill>
                  <a:srgbClr val="C00000"/>
                </a:solidFill>
              </a:rPr>
              <a:t>Kit </a:t>
            </a:r>
            <a:r>
              <a:rPr lang="es-ES" sz="1200" i="1">
                <a:solidFill>
                  <a:srgbClr val="C00000"/>
                </a:solidFill>
              </a:rPr>
              <a:t>Saving My Territory </a:t>
            </a:r>
            <a:r>
              <a:rPr lang="es-ES" sz="1200">
                <a:solidFill>
                  <a:srgbClr val="C00000"/>
                </a:solidFill>
              </a:rPr>
              <a:t>Project</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   </a:t>
            </a:r>
            <a:r>
              <a:rPr lang="es-ES" sz="1200" b="0" i="0" u="none" strike="noStrike" cap="none">
                <a:solidFill>
                  <a:srgbClr val="424242"/>
                </a:solidFill>
                <a:latin typeface="Arial"/>
                <a:ea typeface="Arial"/>
                <a:cs typeface="Arial"/>
                <a:sym typeface="Arial"/>
              </a:rPr>
              <a:t>5.1. </a:t>
            </a:r>
            <a:r>
              <a:rPr lang="es-ES" sz="1200">
                <a:solidFill>
                  <a:srgbClr val="424242"/>
                </a:solidFill>
              </a:rPr>
              <a:t>Scientific Method and Research Techniques Poster</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5.2. </a:t>
            </a:r>
            <a:r>
              <a:rPr lang="es-ES" sz="1200">
                <a:solidFill>
                  <a:srgbClr val="424242"/>
                </a:solidFill>
              </a:rPr>
              <a:t>Research project feasibility</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5.3. </a:t>
            </a:r>
            <a:r>
              <a:rPr lang="es-ES" sz="1200">
                <a:solidFill>
                  <a:srgbClr val="424242"/>
                </a:solidFill>
              </a:rPr>
              <a:t>Research project report</a:t>
            </a:r>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231" name="Google Shape;231;g371539feebc_0_779"/>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232" name="Google Shape;232;g371539feebc_0_77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6"/>
        <p:cNvGrpSpPr/>
        <p:nvPr/>
      </p:nvGrpSpPr>
      <p:grpSpPr>
        <a:xfrm>
          <a:off x="0" y="0"/>
          <a:ext cx="0" cy="0"/>
          <a:chOff x="0" y="0"/>
          <a:chExt cx="0" cy="0"/>
        </a:xfrm>
      </p:grpSpPr>
      <p:sp>
        <p:nvSpPr>
          <p:cNvPr id="237" name="Google Shape;237;p5"/>
          <p:cNvSpPr/>
          <p:nvPr/>
        </p:nvSpPr>
        <p:spPr>
          <a:xfrm rot="10800000">
            <a:off x="4878124" y="4216795"/>
            <a:ext cx="3726125" cy="32589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38" name="Google Shape;238;p5"/>
          <p:cNvSpPr txBox="1"/>
          <p:nvPr/>
        </p:nvSpPr>
        <p:spPr>
          <a:xfrm>
            <a:off x="539750" y="900113"/>
            <a:ext cx="8096250" cy="365125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a:solidFill>
                  <a:srgbClr val="C00000"/>
                </a:solidFill>
              </a:rPr>
              <a:t>Part II</a:t>
            </a:r>
            <a:endParaRPr/>
          </a:p>
          <a:p>
            <a:pPr marL="0" marR="0" lvl="0" indent="0" algn="ctr" rtl="0">
              <a:lnSpc>
                <a:spcPct val="100000"/>
              </a:lnSpc>
              <a:spcBef>
                <a:spcPts val="1200"/>
              </a:spcBef>
              <a:spcAft>
                <a:spcPts val="0"/>
              </a:spcAft>
              <a:buClr>
                <a:srgbClr val="000000"/>
              </a:buClr>
              <a:buSzPts val="3000"/>
              <a:buFont typeface="Arial"/>
              <a:buNone/>
            </a:pPr>
            <a:r>
              <a:rPr lang="es-ES" sz="3000">
                <a:solidFill>
                  <a:srgbClr val="C00000"/>
                </a:solidFill>
              </a:rPr>
              <a:t>Scientific activity</a:t>
            </a:r>
            <a:endParaRPr/>
          </a:p>
          <a:p>
            <a:pPr marL="358775" marR="0" lvl="1" indent="0" algn="l" rtl="0">
              <a:lnSpc>
                <a:spcPct val="100000"/>
              </a:lnSpc>
              <a:spcBef>
                <a:spcPts val="120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2.1. </a:t>
            </a:r>
            <a:r>
              <a:rPr lang="es-ES" sz="2000">
                <a:solidFill>
                  <a:srgbClr val="C00000"/>
                </a:solidFill>
              </a:rPr>
              <a:t>Scientific activity</a:t>
            </a:r>
            <a:endParaRPr/>
          </a:p>
          <a:p>
            <a:pPr marL="358775"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2.2. </a:t>
            </a:r>
            <a:r>
              <a:rPr lang="es-ES" sz="2000" i="1">
                <a:solidFill>
                  <a:srgbClr val="C00000"/>
                </a:solidFill>
              </a:rPr>
              <a:t>Saving my territory</a:t>
            </a:r>
            <a:endParaRPr i="1"/>
          </a:p>
        </p:txBody>
      </p:sp>
      <p:sp>
        <p:nvSpPr>
          <p:cNvPr id="239" name="Google Shape;239;p5"/>
          <p:cNvSpPr/>
          <p:nvPr/>
        </p:nvSpPr>
        <p:spPr>
          <a:xfrm flipH="1">
            <a:off x="4951047" y="2059121"/>
            <a:ext cx="2539898" cy="1514332"/>
          </a:xfrm>
          <a:prstGeom prst="wedgeEllipseCallout">
            <a:avLst>
              <a:gd name="adj1" fmla="val -55069"/>
              <a:gd name="adj2" fmla="val 3274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240" name="Google Shape;240;p5"/>
          <p:cNvSpPr txBox="1"/>
          <p:nvPr/>
        </p:nvSpPr>
        <p:spPr>
          <a:xfrm>
            <a:off x="5236575" y="2220225"/>
            <a:ext cx="1985100" cy="10869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In this workshop, we look at science and technology, and learn how to use them to solve problems that we see around us.</a:t>
            </a:r>
            <a:endParaRPr sz="1200" b="0" i="0" u="none" strike="noStrike" cap="none">
              <a:solidFill>
                <a:srgbClr val="000000"/>
              </a:solidFill>
              <a:latin typeface="Arial"/>
              <a:ea typeface="Arial"/>
              <a:cs typeface="Arial"/>
              <a:sym typeface="Arial"/>
            </a:endParaRPr>
          </a:p>
        </p:txBody>
      </p:sp>
      <p:grpSp>
        <p:nvGrpSpPr>
          <p:cNvPr id="241" name="Google Shape;241;p5"/>
          <p:cNvGrpSpPr/>
          <p:nvPr/>
        </p:nvGrpSpPr>
        <p:grpSpPr>
          <a:xfrm flipH="1">
            <a:off x="7578969" y="2271654"/>
            <a:ext cx="857224" cy="2113369"/>
            <a:chOff x="450718" y="3715931"/>
            <a:chExt cx="894911" cy="2302979"/>
          </a:xfrm>
        </p:grpSpPr>
        <p:sp>
          <p:nvSpPr>
            <p:cNvPr id="242" name="Google Shape;242;p5"/>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3" name="Google Shape;243;p5"/>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4" name="Google Shape;244;p5"/>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p5"/>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6" name="Google Shape;246;p5"/>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7" name="Google Shape;247;p5"/>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248" name="Google Shape;248;p5"/>
            <p:cNvGrpSpPr/>
            <p:nvPr/>
          </p:nvGrpSpPr>
          <p:grpSpPr>
            <a:xfrm>
              <a:off x="771529" y="4909052"/>
              <a:ext cx="266446" cy="274938"/>
              <a:chOff x="771529" y="4909052"/>
              <a:chExt cx="266446" cy="274938"/>
            </a:xfrm>
          </p:grpSpPr>
          <p:sp>
            <p:nvSpPr>
              <p:cNvPr id="249" name="Google Shape;249;p5"/>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0" name="Google Shape;250;p5"/>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1" name="Google Shape;251;p5"/>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2" name="Google Shape;252;p5"/>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3" name="Google Shape;253;p5"/>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4" name="Google Shape;254;p5"/>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55" name="Google Shape;255;p5"/>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6" name="Google Shape;256;p5"/>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7" name="Google Shape;257;p5"/>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8" name="Google Shape;258;p5"/>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9" name="Google Shape;259;p5"/>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260" name="Google Shape;260;p5"/>
            <p:cNvGrpSpPr/>
            <p:nvPr/>
          </p:nvGrpSpPr>
          <p:grpSpPr>
            <a:xfrm>
              <a:off x="955342" y="4072114"/>
              <a:ext cx="43988" cy="51405"/>
              <a:chOff x="955342" y="4072114"/>
              <a:chExt cx="43988" cy="51405"/>
            </a:xfrm>
          </p:grpSpPr>
          <p:sp>
            <p:nvSpPr>
              <p:cNvPr id="261" name="Google Shape;261;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2" name="Google Shape;262;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3" name="Google Shape;263;p5"/>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64" name="Google Shape;264;p5"/>
            <p:cNvGrpSpPr/>
            <p:nvPr/>
          </p:nvGrpSpPr>
          <p:grpSpPr>
            <a:xfrm>
              <a:off x="786459" y="4077810"/>
              <a:ext cx="51050" cy="60226"/>
              <a:chOff x="786459" y="4077810"/>
              <a:chExt cx="51050" cy="60226"/>
            </a:xfrm>
          </p:grpSpPr>
          <p:sp>
            <p:nvSpPr>
              <p:cNvPr id="265" name="Google Shape;265;p5"/>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6" name="Google Shape;266;p5"/>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67" name="Google Shape;267;p5"/>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8" name="Google Shape;268;p5"/>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69" name="Google Shape;269;p5"/>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270" name="Google Shape;270;p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4"/>
        <p:cNvGrpSpPr/>
        <p:nvPr/>
      </p:nvGrpSpPr>
      <p:grpSpPr>
        <a:xfrm>
          <a:off x="0" y="0"/>
          <a:ext cx="0" cy="0"/>
          <a:chOff x="0" y="0"/>
          <a:chExt cx="0" cy="0"/>
        </a:xfrm>
      </p:grpSpPr>
      <p:sp>
        <p:nvSpPr>
          <p:cNvPr id="275" name="Google Shape;275;p6"/>
          <p:cNvSpPr/>
          <p:nvPr/>
        </p:nvSpPr>
        <p:spPr>
          <a:xfrm>
            <a:off x="3321944" y="4004150"/>
            <a:ext cx="1908892" cy="428170"/>
          </a:xfrm>
          <a:custGeom>
            <a:avLst/>
            <a:gdLst/>
            <a:ahLst/>
            <a:cxnLst/>
            <a:rect l="l" t="t" r="r" b="b"/>
            <a:pathLst>
              <a:path w="1908892" h="428170" extrusionOk="0">
                <a:moveTo>
                  <a:pt x="14160" y="12278"/>
                </a:moveTo>
                <a:cubicBezTo>
                  <a:pt x="35488" y="-15721"/>
                  <a:pt x="1806878" y="10192"/>
                  <a:pt x="1893961" y="12278"/>
                </a:cubicBezTo>
                <a:cubicBezTo>
                  <a:pt x="1937286" y="56653"/>
                  <a:pt x="1886385" y="286362"/>
                  <a:pt x="1893961" y="422271"/>
                </a:cubicBezTo>
                <a:cubicBezTo>
                  <a:pt x="1244918" y="447643"/>
                  <a:pt x="394782" y="490220"/>
                  <a:pt x="30316" y="423711"/>
                </a:cubicBezTo>
                <a:cubicBezTo>
                  <a:pt x="23644" y="283397"/>
                  <a:pt x="-16405" y="161130"/>
                  <a:pt x="14160" y="1227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6" name="Google Shape;276;p6"/>
          <p:cNvSpPr/>
          <p:nvPr/>
        </p:nvSpPr>
        <p:spPr>
          <a:xfrm>
            <a:off x="2330332" y="1728309"/>
            <a:ext cx="1167096" cy="608377"/>
          </a:xfrm>
          <a:custGeom>
            <a:avLst/>
            <a:gdLst/>
            <a:ahLst/>
            <a:cxnLst/>
            <a:rect l="l" t="t" r="r" b="b"/>
            <a:pathLst>
              <a:path w="1167096" h="608377" extrusionOk="0">
                <a:moveTo>
                  <a:pt x="8657" y="17446"/>
                </a:moveTo>
                <a:cubicBezTo>
                  <a:pt x="21978" y="-19319"/>
                  <a:pt x="1105959" y="11044"/>
                  <a:pt x="1157967" y="17446"/>
                </a:cubicBezTo>
                <a:cubicBezTo>
                  <a:pt x="1196827" y="79696"/>
                  <a:pt x="1144262" y="406562"/>
                  <a:pt x="1157967" y="599996"/>
                </a:cubicBezTo>
                <a:cubicBezTo>
                  <a:pt x="769038" y="613433"/>
                  <a:pt x="244100" y="633052"/>
                  <a:pt x="18535" y="602042"/>
                </a:cubicBezTo>
                <a:cubicBezTo>
                  <a:pt x="6587" y="401322"/>
                  <a:pt x="11331" y="235699"/>
                  <a:pt x="8657"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7" name="Google Shape;277;p6"/>
          <p:cNvSpPr/>
          <p:nvPr/>
        </p:nvSpPr>
        <p:spPr>
          <a:xfrm>
            <a:off x="5297614" y="1762561"/>
            <a:ext cx="1316535" cy="557159"/>
          </a:xfrm>
          <a:custGeom>
            <a:avLst/>
            <a:gdLst/>
            <a:ahLst/>
            <a:cxnLst/>
            <a:rect l="l" t="t" r="r" b="b"/>
            <a:pathLst>
              <a:path w="1316535" h="557159" extrusionOk="0">
                <a:moveTo>
                  <a:pt x="9766" y="15977"/>
                </a:moveTo>
                <a:cubicBezTo>
                  <a:pt x="25185" y="-17870"/>
                  <a:pt x="1243897" y="11871"/>
                  <a:pt x="1306237" y="15977"/>
                </a:cubicBezTo>
                <a:cubicBezTo>
                  <a:pt x="1336949" y="71322"/>
                  <a:pt x="1294250" y="372383"/>
                  <a:pt x="1306237" y="549483"/>
                </a:cubicBezTo>
                <a:cubicBezTo>
                  <a:pt x="855570" y="574200"/>
                  <a:pt x="271434" y="605988"/>
                  <a:pt x="20909" y="551357"/>
                </a:cubicBezTo>
                <a:cubicBezTo>
                  <a:pt x="12252" y="368786"/>
                  <a:pt x="3084" y="213942"/>
                  <a:pt x="9766" y="1597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8" name="Google Shape;278;p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9" name="Google Shape;279;p6"/>
          <p:cNvSpPr/>
          <p:nvPr/>
        </p:nvSpPr>
        <p:spPr>
          <a:xfrm>
            <a:off x="2293625" y="2955832"/>
            <a:ext cx="1445021" cy="406800"/>
          </a:xfrm>
          <a:prstGeom prst="homePlate">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6"/>
          <p:cNvSpPr txBox="1">
            <a:spLocks noGrp="1"/>
          </p:cNvSpPr>
          <p:nvPr>
            <p:ph type="body" idx="4294967295"/>
          </p:nvPr>
        </p:nvSpPr>
        <p:spPr>
          <a:xfrm>
            <a:off x="2401545" y="2906482"/>
            <a:ext cx="920399"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281" name="Google Shape;281;p6"/>
          <p:cNvCxnSpPr/>
          <p:nvPr/>
        </p:nvCxnSpPr>
        <p:spPr>
          <a:xfrm>
            <a:off x="2885624" y="2447703"/>
            <a:ext cx="0" cy="554700"/>
          </a:xfrm>
          <a:prstGeom prst="straightConnector1">
            <a:avLst/>
          </a:prstGeom>
          <a:noFill/>
          <a:ln w="9525" cap="flat" cmpd="sng">
            <a:solidFill>
              <a:schemeClr val="dk2"/>
            </a:solidFill>
            <a:prstDash val="solid"/>
            <a:round/>
            <a:headEnd type="none" w="sm" len="sm"/>
            <a:tailEnd type="none" w="sm" len="sm"/>
          </a:ln>
        </p:spPr>
      </p:cxnSp>
      <p:sp>
        <p:nvSpPr>
          <p:cNvPr id="282" name="Google Shape;282;p6"/>
          <p:cNvSpPr/>
          <p:nvPr/>
        </p:nvSpPr>
        <p:spPr>
          <a:xfrm>
            <a:off x="2786162" y="2408747"/>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6"/>
          <p:cNvSpPr txBox="1">
            <a:spLocks noGrp="1"/>
          </p:cNvSpPr>
          <p:nvPr>
            <p:ph type="body" idx="4294967295"/>
          </p:nvPr>
        </p:nvSpPr>
        <p:spPr>
          <a:xfrm>
            <a:off x="2330917" y="1721000"/>
            <a:ext cx="1121164" cy="638399"/>
          </a:xfrm>
          <a:prstGeom prst="rect">
            <a:avLst/>
          </a:prstGeom>
          <a:noFill/>
          <a:ln>
            <a:noFill/>
          </a:ln>
        </p:spPr>
        <p:txBody>
          <a:bodyPr spcFirstLastPara="1" wrap="square" lIns="91425" tIns="91425" rIns="91425" bIns="91425" anchor="t" anchorCtr="0">
            <a:noAutofit/>
          </a:bodyPr>
          <a:lstStyle/>
          <a:p>
            <a:pPr marL="127000" lvl="0" indent="0" algn="ctr"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Breaking the ice</a:t>
            </a:r>
            <a:endParaRPr sz="1400">
              <a:solidFill>
                <a:schemeClr val="dk2"/>
              </a:solidFill>
              <a:latin typeface="Arial"/>
              <a:ea typeface="Arial"/>
              <a:cs typeface="Arial"/>
              <a:sym typeface="Arial"/>
            </a:endParaRPr>
          </a:p>
        </p:txBody>
      </p:sp>
      <p:sp>
        <p:nvSpPr>
          <p:cNvPr id="284" name="Google Shape;284;p6"/>
          <p:cNvSpPr/>
          <p:nvPr/>
        </p:nvSpPr>
        <p:spPr>
          <a:xfrm>
            <a:off x="3342471" y="2955832"/>
            <a:ext cx="2051100" cy="406800"/>
          </a:xfrm>
          <a:prstGeom prst="chevron">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6"/>
          <p:cNvSpPr txBox="1">
            <a:spLocks noGrp="1"/>
          </p:cNvSpPr>
          <p:nvPr>
            <p:ph type="body" idx="4294967295"/>
          </p:nvPr>
        </p:nvSpPr>
        <p:spPr>
          <a:xfrm>
            <a:off x="3651739" y="2906482"/>
            <a:ext cx="1315500"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ES" sz="1400">
                <a:solidFill>
                  <a:schemeClr val="lt1"/>
                </a:solidFill>
                <a:latin typeface="Arial"/>
                <a:ea typeface="Arial"/>
                <a:cs typeface="Arial"/>
                <a:sym typeface="Arial"/>
              </a:rPr>
              <a:t>35 min.</a:t>
            </a:r>
            <a:endParaRPr sz="1400">
              <a:solidFill>
                <a:schemeClr val="lt1"/>
              </a:solidFill>
              <a:latin typeface="Arial"/>
              <a:ea typeface="Arial"/>
              <a:cs typeface="Arial"/>
              <a:sym typeface="Arial"/>
            </a:endParaRPr>
          </a:p>
        </p:txBody>
      </p:sp>
      <p:cxnSp>
        <p:nvCxnSpPr>
          <p:cNvPr id="286" name="Google Shape;286;p6"/>
          <p:cNvCxnSpPr/>
          <p:nvPr/>
        </p:nvCxnSpPr>
        <p:spPr>
          <a:xfrm rot="10800000">
            <a:off x="4185896" y="3356490"/>
            <a:ext cx="0" cy="554700"/>
          </a:xfrm>
          <a:prstGeom prst="straightConnector1">
            <a:avLst/>
          </a:prstGeom>
          <a:noFill/>
          <a:ln w="9525" cap="flat" cmpd="sng">
            <a:solidFill>
              <a:schemeClr val="dk2"/>
            </a:solidFill>
            <a:prstDash val="solid"/>
            <a:round/>
            <a:headEnd type="none" w="sm" len="sm"/>
            <a:tailEnd type="none" w="sm" len="sm"/>
          </a:ln>
        </p:spPr>
      </p:cxnSp>
      <p:sp>
        <p:nvSpPr>
          <p:cNvPr id="287" name="Google Shape;287;p6"/>
          <p:cNvSpPr/>
          <p:nvPr/>
        </p:nvSpPr>
        <p:spPr>
          <a:xfrm rot="10800000" flipH="1">
            <a:off x="4086433" y="3751246"/>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6"/>
          <p:cNvSpPr txBox="1">
            <a:spLocks noGrp="1"/>
          </p:cNvSpPr>
          <p:nvPr>
            <p:ph type="body" idx="4294967295"/>
          </p:nvPr>
        </p:nvSpPr>
        <p:spPr>
          <a:xfrm>
            <a:off x="3179736" y="4004149"/>
            <a:ext cx="2051100" cy="406800"/>
          </a:xfrm>
          <a:prstGeom prst="rect">
            <a:avLst/>
          </a:prstGeom>
          <a:noFill/>
          <a:ln>
            <a:noFill/>
          </a:ln>
        </p:spPr>
        <p:txBody>
          <a:bodyPr spcFirstLastPara="1" wrap="square" lIns="91425" tIns="91425" rIns="91425" bIns="91425" anchor="t" anchorCtr="0">
            <a:noAutofit/>
          </a:bodyPr>
          <a:lstStyle/>
          <a:p>
            <a:pPr marL="127000" lvl="0" indent="0" algn="ctr"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Scientific activity</a:t>
            </a:r>
            <a:endParaRPr sz="1400">
              <a:solidFill>
                <a:schemeClr val="dk2"/>
              </a:solidFill>
              <a:latin typeface="Arial"/>
              <a:ea typeface="Arial"/>
              <a:cs typeface="Arial"/>
              <a:sym typeface="Arial"/>
            </a:endParaRPr>
          </a:p>
          <a:p>
            <a:pPr marL="127000" lvl="0" indent="0" algn="ctr" rtl="0">
              <a:lnSpc>
                <a:spcPct val="100000"/>
              </a:lnSpc>
              <a:spcBef>
                <a:spcPts val="0"/>
              </a:spcBef>
              <a:spcAft>
                <a:spcPts val="0"/>
              </a:spcAft>
              <a:buClr>
                <a:srgbClr val="000000"/>
              </a:buClr>
              <a:buSzPts val="1600"/>
              <a:buNone/>
            </a:pPr>
            <a:endParaRPr sz="1400">
              <a:solidFill>
                <a:schemeClr val="dk2"/>
              </a:solidFill>
              <a:latin typeface="Arial"/>
              <a:ea typeface="Arial"/>
              <a:cs typeface="Arial"/>
              <a:sym typeface="Arial"/>
            </a:endParaRPr>
          </a:p>
        </p:txBody>
      </p:sp>
      <p:sp>
        <p:nvSpPr>
          <p:cNvPr id="289" name="Google Shape;289;p6"/>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FFFFFF"/>
              </a:buClr>
              <a:buSzPts val="3200"/>
              <a:buFont typeface="Roboto"/>
              <a:buNone/>
            </a:pPr>
            <a:r>
              <a:rPr lang="es-ES" sz="2000">
                <a:solidFill>
                  <a:srgbClr val="C00000"/>
                </a:solidFill>
              </a:rPr>
              <a:t>Timeframe</a:t>
            </a:r>
            <a:endParaRPr sz="2000" b="0" i="0" u="none" strike="noStrike" cap="none">
              <a:solidFill>
                <a:srgbClr val="C00000"/>
              </a:solidFill>
              <a:latin typeface="Arial"/>
              <a:ea typeface="Arial"/>
              <a:cs typeface="Arial"/>
              <a:sym typeface="Arial"/>
            </a:endParaRPr>
          </a:p>
        </p:txBody>
      </p:sp>
      <p:sp>
        <p:nvSpPr>
          <p:cNvPr id="290" name="Google Shape;290;p6"/>
          <p:cNvSpPr/>
          <p:nvPr/>
        </p:nvSpPr>
        <p:spPr>
          <a:xfrm>
            <a:off x="5036000" y="2951164"/>
            <a:ext cx="1897060" cy="406800"/>
          </a:xfrm>
          <a:prstGeom prst="chevron">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6"/>
          <p:cNvSpPr txBox="1"/>
          <p:nvPr/>
        </p:nvSpPr>
        <p:spPr>
          <a:xfrm>
            <a:off x="5331781" y="2901814"/>
            <a:ext cx="1315500" cy="470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lt2"/>
              </a:buClr>
              <a:buSzPts val="1800"/>
              <a:buFont typeface="Roboto"/>
              <a:buNone/>
            </a:pPr>
            <a:r>
              <a:rPr lang="es-ES" sz="1400" b="0" i="0" u="none" strike="noStrike" cap="none">
                <a:solidFill>
                  <a:schemeClr val="lt1"/>
                </a:solidFill>
                <a:latin typeface="Arial"/>
                <a:ea typeface="Arial"/>
                <a:cs typeface="Arial"/>
                <a:sym typeface="Arial"/>
              </a:rPr>
              <a:t>15 min</a:t>
            </a:r>
            <a:endParaRPr/>
          </a:p>
        </p:txBody>
      </p:sp>
      <p:cxnSp>
        <p:nvCxnSpPr>
          <p:cNvPr id="292" name="Google Shape;292;p6"/>
          <p:cNvCxnSpPr/>
          <p:nvPr/>
        </p:nvCxnSpPr>
        <p:spPr>
          <a:xfrm>
            <a:off x="5930052" y="2443035"/>
            <a:ext cx="0" cy="554700"/>
          </a:xfrm>
          <a:prstGeom prst="straightConnector1">
            <a:avLst/>
          </a:prstGeom>
          <a:noFill/>
          <a:ln w="9525" cap="flat" cmpd="sng">
            <a:solidFill>
              <a:schemeClr val="dk2"/>
            </a:solidFill>
            <a:prstDash val="solid"/>
            <a:round/>
            <a:headEnd type="none" w="sm" len="sm"/>
            <a:tailEnd type="none" w="sm" len="sm"/>
          </a:ln>
        </p:spPr>
      </p:cxnSp>
      <p:sp>
        <p:nvSpPr>
          <p:cNvPr id="293" name="Google Shape;293;p6"/>
          <p:cNvSpPr/>
          <p:nvPr/>
        </p:nvSpPr>
        <p:spPr>
          <a:xfrm>
            <a:off x="5830589" y="2404079"/>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6"/>
          <p:cNvSpPr txBox="1"/>
          <p:nvPr/>
        </p:nvSpPr>
        <p:spPr>
          <a:xfrm>
            <a:off x="5056391" y="1721000"/>
            <a:ext cx="1676047" cy="6384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i="1">
                <a:solidFill>
                  <a:schemeClr val="dk2"/>
                </a:solidFill>
              </a:rPr>
              <a:t>Saving my territory</a:t>
            </a:r>
            <a:endParaRPr i="1"/>
          </a:p>
        </p:txBody>
      </p:sp>
      <p:sp>
        <p:nvSpPr>
          <p:cNvPr id="295" name="Google Shape;295;p6"/>
          <p:cNvSpPr txBox="1"/>
          <p:nvPr/>
        </p:nvSpPr>
        <p:spPr>
          <a:xfrm>
            <a:off x="0" y="123824"/>
            <a:ext cx="9135900" cy="521699"/>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296" name="Google Shape;296;p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02" name="Google Shape;302;p7"/>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presents the task discussed in the previous session, and introduces the focus for this session. Although an example is provided, students should be given 10-15 minutes to share their ideas. Then begin with the contents of the session.</a:t>
            </a:r>
            <a:endParaRPr/>
          </a:p>
        </p:txBody>
      </p:sp>
      <p:sp>
        <p:nvSpPr>
          <p:cNvPr id="303" name="Google Shape;303;p7"/>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a:solidFill>
                  <a:srgbClr val="7030A0"/>
                </a:solidFill>
              </a:rPr>
              <a:t>What problems have you observed in your surroundings?</a:t>
            </a:r>
            <a:endParaRPr sz="2000" b="0" i="0" u="none" strike="noStrike" cap="none">
              <a:solidFill>
                <a:srgbClr val="7030A0"/>
              </a:solidFill>
              <a:latin typeface="Arial"/>
              <a:ea typeface="Arial"/>
              <a:cs typeface="Arial"/>
              <a:sym typeface="Arial"/>
            </a:endParaRPr>
          </a:p>
        </p:txBody>
      </p:sp>
      <p:sp>
        <p:nvSpPr>
          <p:cNvPr id="304" name="Google Shape;304;p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Scientific activity</a:t>
            </a:r>
            <a:endParaRPr sz="2400" b="0" i="0" u="none" strike="noStrike" cap="none">
              <a:solidFill>
                <a:srgbClr val="7030A0"/>
              </a:solidFill>
              <a:latin typeface="Arial"/>
              <a:ea typeface="Arial"/>
              <a:cs typeface="Arial"/>
              <a:sym typeface="Arial"/>
            </a:endParaRPr>
          </a:p>
        </p:txBody>
      </p:sp>
      <p:sp>
        <p:nvSpPr>
          <p:cNvPr id="305" name="Google Shape;305;p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8"/>
          <p:cNvSpPr/>
          <p:nvPr/>
        </p:nvSpPr>
        <p:spPr>
          <a:xfrm>
            <a:off x="127844" y="675965"/>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11" name="Google Shape;311;p8"/>
          <p:cNvSpPr/>
          <p:nvPr/>
        </p:nvSpPr>
        <p:spPr>
          <a:xfrm rot="2579748" flipH="1">
            <a:off x="6910280" y="1090684"/>
            <a:ext cx="1926269" cy="1775058"/>
          </a:xfrm>
          <a:prstGeom prst="wedgeEllipseCallout">
            <a:avLst>
              <a:gd name="adj1" fmla="val -22781"/>
              <a:gd name="adj2" fmla="val 72574"/>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12" name="Google Shape;312;p8"/>
          <p:cNvSpPr/>
          <p:nvPr/>
        </p:nvSpPr>
        <p:spPr>
          <a:xfrm flipH="1">
            <a:off x="405188" y="1425978"/>
            <a:ext cx="2089437" cy="1745819"/>
          </a:xfrm>
          <a:prstGeom prst="wedgeEllipseCallout">
            <a:avLst>
              <a:gd name="adj1" fmla="val -67707"/>
              <a:gd name="adj2" fmla="val 5054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13" name="Google Shape;313;p8"/>
          <p:cNvSpPr/>
          <p:nvPr/>
        </p:nvSpPr>
        <p:spPr>
          <a:xfrm flipH="1">
            <a:off x="2591420" y="1380016"/>
            <a:ext cx="2709325" cy="1579832"/>
          </a:xfrm>
          <a:prstGeom prst="wedgeEllipseCallout">
            <a:avLst>
              <a:gd name="adj1" fmla="val 22261"/>
              <a:gd name="adj2" fmla="val 63601"/>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14" name="Google Shape;314;p8"/>
          <p:cNvSpPr/>
          <p:nvPr/>
        </p:nvSpPr>
        <p:spPr>
          <a:xfrm>
            <a:off x="987102" y="3850488"/>
            <a:ext cx="7326043" cy="1001926"/>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15" name="Google Shape;315;p8"/>
          <p:cNvSpPr/>
          <p:nvPr/>
        </p:nvSpPr>
        <p:spPr>
          <a:xfrm flipH="1">
            <a:off x="4818477" y="2413432"/>
            <a:ext cx="1749010" cy="2395629"/>
          </a:xfrm>
          <a:prstGeom prst="wedgeEllipseCallout">
            <a:avLst>
              <a:gd name="adj1" fmla="val 129603"/>
              <a:gd name="adj2" fmla="val -593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16" name="Google Shape;316;p8"/>
          <p:cNvSpPr txBox="1">
            <a:spLocks noGrp="1"/>
          </p:cNvSpPr>
          <p:nvPr>
            <p:ph type="body" idx="4294967295"/>
          </p:nvPr>
        </p:nvSpPr>
        <p:spPr>
          <a:xfrm>
            <a:off x="413403" y="1676412"/>
            <a:ext cx="2073000" cy="1496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1800"/>
              <a:buNone/>
            </a:pPr>
            <a:r>
              <a:rPr lang="es-ES" sz="1200" dirty="0" err="1">
                <a:solidFill>
                  <a:schemeClr val="dk2"/>
                </a:solidFill>
                <a:latin typeface="Arial"/>
                <a:ea typeface="Arial"/>
                <a:cs typeface="Arial"/>
                <a:sym typeface="Arial"/>
              </a:rPr>
              <a:t>I've</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noticed</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that</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the</a:t>
            </a:r>
            <a:r>
              <a:rPr lang="es-ES" sz="1200" dirty="0">
                <a:solidFill>
                  <a:schemeClr val="dk2"/>
                </a:solidFill>
                <a:latin typeface="Arial"/>
                <a:ea typeface="Arial"/>
                <a:cs typeface="Arial"/>
                <a:sym typeface="Arial"/>
              </a:rPr>
              <a:t> </a:t>
            </a:r>
            <a:br>
              <a:rPr lang="es-ES" sz="1200" dirty="0">
                <a:solidFill>
                  <a:schemeClr val="dk2"/>
                </a:solidFill>
                <a:latin typeface="Arial"/>
                <a:ea typeface="Arial"/>
                <a:cs typeface="Arial"/>
                <a:sym typeface="Arial"/>
              </a:rPr>
            </a:br>
            <a:r>
              <a:rPr lang="es-ES" sz="1200" dirty="0">
                <a:solidFill>
                  <a:schemeClr val="dk2"/>
                </a:solidFill>
                <a:latin typeface="Arial"/>
                <a:ea typeface="Arial"/>
                <a:cs typeface="Arial"/>
                <a:sym typeface="Arial"/>
              </a:rPr>
              <a:t>bags in </a:t>
            </a:r>
            <a:r>
              <a:rPr lang="es-ES" sz="1200" dirty="0" err="1">
                <a:solidFill>
                  <a:schemeClr val="dk2"/>
                </a:solidFill>
                <a:latin typeface="Arial"/>
                <a:ea typeface="Arial"/>
                <a:cs typeface="Arial"/>
                <a:sym typeface="Arial"/>
              </a:rPr>
              <a:t>the</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rubbish</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bins</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blow</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away</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when</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it's</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windy</a:t>
            </a:r>
            <a:r>
              <a:rPr lang="es-ES" sz="1200" dirty="0">
                <a:solidFill>
                  <a:schemeClr val="dk2"/>
                </a:solidFill>
                <a:latin typeface="Arial"/>
                <a:ea typeface="Arial"/>
                <a:cs typeface="Arial"/>
                <a:sym typeface="Arial"/>
              </a:rPr>
              <a:t>, and </a:t>
            </a:r>
            <a:r>
              <a:rPr lang="es-ES" sz="1200" dirty="0" err="1">
                <a:solidFill>
                  <a:schemeClr val="dk2"/>
                </a:solidFill>
                <a:latin typeface="Arial"/>
                <a:ea typeface="Arial"/>
                <a:cs typeface="Arial"/>
                <a:sym typeface="Arial"/>
              </a:rPr>
              <a:t>all</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the</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rubbish</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is</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scattered</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all</a:t>
            </a:r>
            <a:r>
              <a:rPr lang="es-ES" sz="1200" dirty="0">
                <a:solidFill>
                  <a:schemeClr val="dk2"/>
                </a:solidFill>
                <a:latin typeface="Arial"/>
                <a:ea typeface="Arial"/>
                <a:cs typeface="Arial"/>
                <a:sym typeface="Arial"/>
              </a:rPr>
              <a:t> </a:t>
            </a:r>
            <a:r>
              <a:rPr lang="es-ES" sz="1200" dirty="0" err="1">
                <a:solidFill>
                  <a:schemeClr val="dk2"/>
                </a:solidFill>
                <a:latin typeface="Arial"/>
                <a:ea typeface="Arial"/>
                <a:cs typeface="Arial"/>
                <a:sym typeface="Arial"/>
              </a:rPr>
              <a:t>over</a:t>
            </a:r>
            <a:r>
              <a:rPr lang="es-ES" sz="1200" dirty="0">
                <a:solidFill>
                  <a:schemeClr val="dk2"/>
                </a:solidFill>
                <a:latin typeface="Arial"/>
                <a:ea typeface="Arial"/>
                <a:cs typeface="Arial"/>
                <a:sym typeface="Arial"/>
              </a:rPr>
              <a:t> </a:t>
            </a:r>
            <a:br>
              <a:rPr lang="es-ES" sz="1200" dirty="0">
                <a:solidFill>
                  <a:schemeClr val="dk2"/>
                </a:solidFill>
                <a:latin typeface="Arial"/>
                <a:ea typeface="Arial"/>
                <a:cs typeface="Arial"/>
                <a:sym typeface="Arial"/>
              </a:rPr>
            </a:br>
            <a:r>
              <a:rPr lang="es-ES" sz="1200" dirty="0" err="1">
                <a:solidFill>
                  <a:schemeClr val="dk2"/>
                </a:solidFill>
                <a:latin typeface="Arial"/>
                <a:ea typeface="Arial"/>
                <a:cs typeface="Arial"/>
                <a:sym typeface="Arial"/>
              </a:rPr>
              <a:t>the</a:t>
            </a:r>
            <a:r>
              <a:rPr lang="es-ES" sz="1200" dirty="0">
                <a:solidFill>
                  <a:schemeClr val="dk2"/>
                </a:solidFill>
                <a:latin typeface="Arial"/>
                <a:ea typeface="Arial"/>
                <a:cs typeface="Arial"/>
                <a:sym typeface="Arial"/>
              </a:rPr>
              <a:t> place.</a:t>
            </a:r>
            <a:endParaRPr sz="1200" dirty="0">
              <a:solidFill>
                <a:schemeClr val="dk2"/>
              </a:solidFill>
              <a:latin typeface="Arial"/>
              <a:ea typeface="Arial"/>
              <a:cs typeface="Arial"/>
              <a:sym typeface="Arial"/>
            </a:endParaRPr>
          </a:p>
        </p:txBody>
      </p:sp>
      <p:sp>
        <p:nvSpPr>
          <p:cNvPr id="317" name="Google Shape;317;p8"/>
          <p:cNvSpPr txBox="1"/>
          <p:nvPr/>
        </p:nvSpPr>
        <p:spPr>
          <a:xfrm>
            <a:off x="6959212" y="1160962"/>
            <a:ext cx="1779600" cy="16113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Hello</a:t>
            </a:r>
            <a:r>
              <a:rPr lang="es-ES" sz="1200" dirty="0">
                <a:solidFill>
                  <a:schemeClr val="dk2"/>
                </a:solidFill>
              </a:rPr>
              <a:t>! </a:t>
            </a:r>
            <a:r>
              <a:rPr lang="es-ES" sz="1200" dirty="0" err="1">
                <a:solidFill>
                  <a:schemeClr val="dk2"/>
                </a:solidFill>
              </a:rPr>
              <a:t>Have</a:t>
            </a:r>
            <a:r>
              <a:rPr lang="es-ES" sz="1200" dirty="0">
                <a:solidFill>
                  <a:schemeClr val="dk2"/>
                </a:solidFill>
              </a:rPr>
              <a:t> </a:t>
            </a:r>
            <a:br>
              <a:rPr lang="es-ES" sz="1200" dirty="0">
                <a:solidFill>
                  <a:schemeClr val="dk2"/>
                </a:solidFill>
              </a:rPr>
            </a:br>
            <a:r>
              <a:rPr lang="es-ES" sz="1200" dirty="0" err="1">
                <a:solidFill>
                  <a:schemeClr val="dk2"/>
                </a:solidFill>
              </a:rPr>
              <a:t>you</a:t>
            </a:r>
            <a:r>
              <a:rPr lang="es-ES" sz="1200" dirty="0">
                <a:solidFill>
                  <a:schemeClr val="dk2"/>
                </a:solidFill>
              </a:rPr>
              <a:t> </a:t>
            </a:r>
            <a:r>
              <a:rPr lang="es-ES" sz="1200" dirty="0" err="1">
                <a:solidFill>
                  <a:schemeClr val="dk2"/>
                </a:solidFill>
              </a:rPr>
              <a:t>looked</a:t>
            </a:r>
            <a:r>
              <a:rPr lang="es-ES" sz="1200" dirty="0">
                <a:solidFill>
                  <a:schemeClr val="dk2"/>
                </a:solidFill>
              </a:rPr>
              <a:t> </a:t>
            </a:r>
            <a:r>
              <a:rPr lang="es-ES" sz="1200" dirty="0" err="1">
                <a:solidFill>
                  <a:schemeClr val="dk2"/>
                </a:solidFill>
              </a:rPr>
              <a:t>around</a:t>
            </a:r>
            <a:r>
              <a:rPr lang="es-ES" sz="1200" dirty="0">
                <a:solidFill>
                  <a:schemeClr val="dk2"/>
                </a:solidFill>
              </a:rPr>
              <a:t> </a:t>
            </a:r>
            <a:br>
              <a:rPr lang="es-ES" sz="1200" dirty="0">
                <a:solidFill>
                  <a:schemeClr val="dk2"/>
                </a:solidFill>
              </a:rPr>
            </a:br>
            <a:r>
              <a:rPr lang="es-ES" sz="1200" dirty="0" err="1">
                <a:solidFill>
                  <a:schemeClr val="dk2"/>
                </a:solidFill>
              </a:rPr>
              <a:t>you</a:t>
            </a:r>
            <a:r>
              <a:rPr lang="es-ES" sz="1200" dirty="0">
                <a:solidFill>
                  <a:schemeClr val="dk2"/>
                </a:solidFill>
              </a:rPr>
              <a:t> </a:t>
            </a:r>
            <a:r>
              <a:rPr lang="es-ES" sz="1200" dirty="0" err="1">
                <a:solidFill>
                  <a:schemeClr val="dk2"/>
                </a:solidFill>
              </a:rPr>
              <a:t>carefully</a:t>
            </a:r>
            <a:r>
              <a:rPr lang="es-ES" sz="1200" dirty="0">
                <a:solidFill>
                  <a:schemeClr val="dk2"/>
                </a:solidFill>
              </a:rPr>
              <a:t>? </a:t>
            </a:r>
            <a:r>
              <a:rPr lang="es-ES" sz="1200" dirty="0" err="1">
                <a:solidFill>
                  <a:schemeClr val="dk2"/>
                </a:solidFill>
              </a:rPr>
              <a:t>What</a:t>
            </a:r>
            <a:r>
              <a:rPr lang="es-ES" sz="1200" dirty="0">
                <a:solidFill>
                  <a:schemeClr val="dk2"/>
                </a:solidFill>
              </a:rPr>
              <a:t> </a:t>
            </a:r>
            <a:r>
              <a:rPr lang="es-ES" sz="1200" dirty="0" err="1">
                <a:solidFill>
                  <a:schemeClr val="dk2"/>
                </a:solidFill>
              </a:rPr>
              <a:t>problems</a:t>
            </a:r>
            <a:r>
              <a:rPr lang="es-ES" sz="1200" dirty="0">
                <a:solidFill>
                  <a:schemeClr val="dk2"/>
                </a:solidFill>
              </a:rPr>
              <a:t> </a:t>
            </a:r>
            <a:r>
              <a:rPr lang="es-ES" sz="1200" dirty="0" err="1">
                <a:solidFill>
                  <a:schemeClr val="dk2"/>
                </a:solidFill>
              </a:rPr>
              <a:t>have</a:t>
            </a:r>
            <a:r>
              <a:rPr lang="es-ES" sz="1200" dirty="0">
                <a:solidFill>
                  <a:schemeClr val="dk2"/>
                </a:solidFill>
              </a:rPr>
              <a:t> </a:t>
            </a:r>
            <a:r>
              <a:rPr lang="es-ES" sz="1200" dirty="0" err="1">
                <a:solidFill>
                  <a:schemeClr val="dk2"/>
                </a:solidFill>
              </a:rPr>
              <a:t>you</a:t>
            </a:r>
            <a:r>
              <a:rPr lang="es-ES" sz="1200" dirty="0">
                <a:solidFill>
                  <a:schemeClr val="dk2"/>
                </a:solidFill>
              </a:rPr>
              <a:t> </a:t>
            </a:r>
            <a:r>
              <a:rPr lang="es-ES" sz="1200" dirty="0" err="1">
                <a:solidFill>
                  <a:schemeClr val="dk2"/>
                </a:solidFill>
              </a:rPr>
              <a:t>noticed</a:t>
            </a:r>
            <a:r>
              <a:rPr lang="es-ES" sz="1200" dirty="0">
                <a:solidFill>
                  <a:schemeClr val="dk2"/>
                </a:solidFill>
              </a:rPr>
              <a:t>? </a:t>
            </a:r>
            <a:r>
              <a:rPr lang="es-ES" sz="1200" dirty="0" err="1">
                <a:solidFill>
                  <a:schemeClr val="dk2"/>
                </a:solidFill>
              </a:rPr>
              <a:t>Have</a:t>
            </a:r>
            <a:r>
              <a:rPr lang="es-ES" sz="1200" dirty="0">
                <a:solidFill>
                  <a:schemeClr val="dk2"/>
                </a:solidFill>
              </a:rPr>
              <a:t> </a:t>
            </a:r>
            <a:r>
              <a:rPr lang="es-ES" sz="1200" dirty="0" err="1">
                <a:solidFill>
                  <a:schemeClr val="dk2"/>
                </a:solidFill>
              </a:rPr>
              <a:t>you</a:t>
            </a:r>
            <a:r>
              <a:rPr lang="es-ES" sz="1200" dirty="0">
                <a:solidFill>
                  <a:schemeClr val="dk2"/>
                </a:solidFill>
              </a:rPr>
              <a:t> </a:t>
            </a:r>
            <a:r>
              <a:rPr lang="es-ES" sz="1200" dirty="0" err="1">
                <a:solidFill>
                  <a:schemeClr val="dk2"/>
                </a:solidFill>
              </a:rPr>
              <a:t>thought</a:t>
            </a:r>
            <a:r>
              <a:rPr lang="es-ES" sz="1200" dirty="0">
                <a:solidFill>
                  <a:schemeClr val="dk2"/>
                </a:solidFill>
              </a:rPr>
              <a:t> </a:t>
            </a:r>
            <a:r>
              <a:rPr lang="es-ES" sz="1200" dirty="0" err="1">
                <a:solidFill>
                  <a:schemeClr val="dk2"/>
                </a:solidFill>
              </a:rPr>
              <a:t>of</a:t>
            </a:r>
            <a:r>
              <a:rPr lang="es-ES" sz="1200" dirty="0">
                <a:solidFill>
                  <a:schemeClr val="dk2"/>
                </a:solidFill>
              </a:rPr>
              <a:t> </a:t>
            </a:r>
            <a:r>
              <a:rPr lang="es-ES" sz="1200" dirty="0" err="1">
                <a:solidFill>
                  <a:schemeClr val="dk2"/>
                </a:solidFill>
              </a:rPr>
              <a:t>any</a:t>
            </a:r>
            <a:r>
              <a:rPr lang="es-ES" sz="1200" dirty="0">
                <a:solidFill>
                  <a:schemeClr val="dk2"/>
                </a:solidFill>
              </a:rPr>
              <a:t> </a:t>
            </a:r>
            <a:r>
              <a:rPr lang="es-ES" sz="1200" dirty="0" err="1">
                <a:solidFill>
                  <a:schemeClr val="dk2"/>
                </a:solidFill>
              </a:rPr>
              <a:t>solutions</a:t>
            </a:r>
            <a:r>
              <a:rPr lang="es-ES" sz="1200" dirty="0">
                <a:solidFill>
                  <a:schemeClr val="dk2"/>
                </a:solidFill>
              </a:rPr>
              <a:t>?</a:t>
            </a:r>
            <a:endParaRPr sz="1200" dirty="0">
              <a:solidFill>
                <a:schemeClr val="dk2"/>
              </a:solidFill>
            </a:endParaRPr>
          </a:p>
        </p:txBody>
      </p:sp>
      <p:sp>
        <p:nvSpPr>
          <p:cNvPr id="318" name="Google Shape;318;p8"/>
          <p:cNvSpPr txBox="1"/>
          <p:nvPr/>
        </p:nvSpPr>
        <p:spPr>
          <a:xfrm>
            <a:off x="2750268" y="1477413"/>
            <a:ext cx="2395538" cy="124174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An</a:t>
            </a:r>
            <a:r>
              <a:rPr lang="es-ES" sz="1200" dirty="0">
                <a:solidFill>
                  <a:schemeClr val="dk2"/>
                </a:solidFill>
              </a:rPr>
              <a:t> alternative </a:t>
            </a:r>
            <a:r>
              <a:rPr lang="es-ES" sz="1200" dirty="0" err="1">
                <a:solidFill>
                  <a:schemeClr val="dk2"/>
                </a:solidFill>
              </a:rPr>
              <a:t>would</a:t>
            </a:r>
            <a:r>
              <a:rPr lang="es-ES" sz="1200" dirty="0">
                <a:solidFill>
                  <a:schemeClr val="dk2"/>
                </a:solidFill>
              </a:rPr>
              <a:t> </a:t>
            </a:r>
            <a:br>
              <a:rPr lang="es-ES" sz="1200" dirty="0">
                <a:solidFill>
                  <a:schemeClr val="dk2"/>
                </a:solidFill>
              </a:rPr>
            </a:br>
            <a:r>
              <a:rPr lang="es-ES" sz="1200" dirty="0">
                <a:solidFill>
                  <a:schemeClr val="dk2"/>
                </a:solidFill>
              </a:rPr>
              <a:t>be </a:t>
            </a:r>
            <a:r>
              <a:rPr lang="es-ES" sz="1200" dirty="0" err="1">
                <a:solidFill>
                  <a:schemeClr val="dk2"/>
                </a:solidFill>
              </a:rPr>
              <a:t>not</a:t>
            </a:r>
            <a:r>
              <a:rPr lang="es-ES" sz="1200" dirty="0">
                <a:solidFill>
                  <a:schemeClr val="dk2"/>
                </a:solidFill>
              </a:rPr>
              <a:t> </a:t>
            </a:r>
            <a:r>
              <a:rPr lang="es-ES" sz="1200" dirty="0" err="1">
                <a:solidFill>
                  <a:schemeClr val="dk2"/>
                </a:solidFill>
              </a:rPr>
              <a:t>to</a:t>
            </a:r>
            <a:r>
              <a:rPr lang="es-ES" sz="1200" dirty="0">
                <a:solidFill>
                  <a:schemeClr val="dk2"/>
                </a:solidFill>
              </a:rPr>
              <a:t> </a:t>
            </a:r>
            <a:r>
              <a:rPr lang="es-ES" sz="1200" dirty="0" err="1">
                <a:solidFill>
                  <a:schemeClr val="dk2"/>
                </a:solidFill>
              </a:rPr>
              <a:t>put</a:t>
            </a:r>
            <a:r>
              <a:rPr lang="es-ES" sz="1200" dirty="0">
                <a:solidFill>
                  <a:schemeClr val="dk2"/>
                </a:solidFill>
              </a:rPr>
              <a:t> </a:t>
            </a:r>
            <a:r>
              <a:rPr lang="es-ES" sz="1200" dirty="0" err="1">
                <a:solidFill>
                  <a:schemeClr val="dk2"/>
                </a:solidFill>
              </a:rPr>
              <a:t>any</a:t>
            </a:r>
            <a:r>
              <a:rPr lang="es-ES" sz="1200" dirty="0">
                <a:solidFill>
                  <a:schemeClr val="dk2"/>
                </a:solidFill>
              </a:rPr>
              <a:t> bags in </a:t>
            </a:r>
            <a:r>
              <a:rPr lang="es-ES" sz="1200" dirty="0" err="1">
                <a:solidFill>
                  <a:schemeClr val="dk2"/>
                </a:solidFill>
              </a:rPr>
              <a:t>the</a:t>
            </a:r>
            <a:r>
              <a:rPr lang="es-ES" sz="1200" dirty="0">
                <a:solidFill>
                  <a:schemeClr val="dk2"/>
                </a:solidFill>
              </a:rPr>
              <a:t> </a:t>
            </a:r>
            <a:r>
              <a:rPr lang="es-ES" sz="1200" dirty="0" err="1">
                <a:solidFill>
                  <a:schemeClr val="dk2"/>
                </a:solidFill>
              </a:rPr>
              <a:t>bin</a:t>
            </a:r>
            <a:r>
              <a:rPr lang="es-ES" sz="1200" dirty="0">
                <a:solidFill>
                  <a:schemeClr val="dk2"/>
                </a:solidFill>
              </a:rPr>
              <a:t>, </a:t>
            </a:r>
            <a:r>
              <a:rPr lang="es-ES" sz="1200" dirty="0" err="1">
                <a:solidFill>
                  <a:schemeClr val="dk2"/>
                </a:solidFill>
              </a:rPr>
              <a:t>but</a:t>
            </a:r>
            <a:r>
              <a:rPr lang="es-ES" sz="1200" dirty="0">
                <a:solidFill>
                  <a:schemeClr val="dk2"/>
                </a:solidFill>
              </a:rPr>
              <a:t> </a:t>
            </a:r>
            <a:r>
              <a:rPr lang="es-ES" sz="1200" dirty="0" err="1">
                <a:solidFill>
                  <a:schemeClr val="dk2"/>
                </a:solidFill>
              </a:rPr>
              <a:t>collecting</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rubbish</a:t>
            </a:r>
            <a:r>
              <a:rPr lang="es-ES" sz="1200" dirty="0">
                <a:solidFill>
                  <a:schemeClr val="dk2"/>
                </a:solidFill>
              </a:rPr>
              <a:t> and </a:t>
            </a:r>
            <a:r>
              <a:rPr lang="es-ES" sz="1200" dirty="0" err="1">
                <a:solidFill>
                  <a:schemeClr val="dk2"/>
                </a:solidFill>
              </a:rPr>
              <a:t>cleaning</a:t>
            </a:r>
            <a:r>
              <a:rPr lang="es-ES" sz="1200" dirty="0">
                <a:solidFill>
                  <a:schemeClr val="dk2"/>
                </a:solidFill>
              </a:rPr>
              <a:t> </a:t>
            </a:r>
            <a:r>
              <a:rPr lang="es-ES" sz="1200" dirty="0" err="1">
                <a:solidFill>
                  <a:schemeClr val="dk2"/>
                </a:solidFill>
              </a:rPr>
              <a:t>inside</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bin</a:t>
            </a:r>
            <a:r>
              <a:rPr lang="es-ES" sz="1200" dirty="0">
                <a:solidFill>
                  <a:schemeClr val="dk2"/>
                </a:solidFill>
              </a:rPr>
              <a:t> </a:t>
            </a:r>
            <a:r>
              <a:rPr lang="es-ES" sz="1200" dirty="0" err="1">
                <a:solidFill>
                  <a:schemeClr val="dk2"/>
                </a:solidFill>
              </a:rPr>
              <a:t>would</a:t>
            </a:r>
            <a:r>
              <a:rPr lang="es-ES" sz="1200" dirty="0">
                <a:solidFill>
                  <a:schemeClr val="dk2"/>
                </a:solidFill>
              </a:rPr>
              <a:t> </a:t>
            </a:r>
            <a:br>
              <a:rPr lang="es-ES" sz="1200" dirty="0">
                <a:solidFill>
                  <a:schemeClr val="dk2"/>
                </a:solidFill>
              </a:rPr>
            </a:br>
            <a:r>
              <a:rPr lang="es-ES" sz="1200" dirty="0">
                <a:solidFill>
                  <a:schemeClr val="dk2"/>
                </a:solidFill>
              </a:rPr>
              <a:t>be </a:t>
            </a:r>
            <a:r>
              <a:rPr lang="es-ES" sz="1200" dirty="0" err="1">
                <a:solidFill>
                  <a:schemeClr val="dk2"/>
                </a:solidFill>
              </a:rPr>
              <a:t>difficult</a:t>
            </a:r>
            <a:r>
              <a:rPr lang="es-ES" sz="1200" dirty="0">
                <a:solidFill>
                  <a:schemeClr val="dk2"/>
                </a:solidFill>
              </a:rPr>
              <a:t>. And </a:t>
            </a:r>
            <a:r>
              <a:rPr lang="es-ES" sz="1200" dirty="0" err="1">
                <a:solidFill>
                  <a:schemeClr val="dk2"/>
                </a:solidFill>
              </a:rPr>
              <a:t>it</a:t>
            </a:r>
            <a:r>
              <a:rPr lang="es-ES" sz="1200" dirty="0">
                <a:solidFill>
                  <a:schemeClr val="dk2"/>
                </a:solidFill>
              </a:rPr>
              <a:t> </a:t>
            </a:r>
            <a:r>
              <a:rPr lang="es-ES" sz="1200" dirty="0" err="1">
                <a:solidFill>
                  <a:schemeClr val="dk2"/>
                </a:solidFill>
              </a:rPr>
              <a:t>would</a:t>
            </a:r>
            <a:r>
              <a:rPr lang="es-ES" sz="1200" dirty="0">
                <a:solidFill>
                  <a:schemeClr val="dk2"/>
                </a:solidFill>
              </a:rPr>
              <a:t> </a:t>
            </a:r>
            <a:br>
              <a:rPr lang="es-ES" sz="1200" dirty="0">
                <a:solidFill>
                  <a:schemeClr val="dk2"/>
                </a:solidFill>
              </a:rPr>
            </a:br>
            <a:r>
              <a:rPr lang="es-ES" sz="1200" dirty="0" err="1">
                <a:solidFill>
                  <a:schemeClr val="dk2"/>
                </a:solidFill>
              </a:rPr>
              <a:t>smell</a:t>
            </a:r>
            <a:r>
              <a:rPr lang="es-ES" sz="1200" dirty="0">
                <a:solidFill>
                  <a:schemeClr val="dk2"/>
                </a:solidFill>
              </a:rPr>
              <a:t> </a:t>
            </a:r>
            <a:r>
              <a:rPr lang="es-ES" sz="1200" dirty="0" err="1">
                <a:solidFill>
                  <a:schemeClr val="dk2"/>
                </a:solidFill>
              </a:rPr>
              <a:t>bad</a:t>
            </a:r>
            <a:r>
              <a:rPr lang="es-ES" sz="1200" dirty="0">
                <a:solidFill>
                  <a:schemeClr val="dk2"/>
                </a:solidFill>
              </a:rPr>
              <a:t>.</a:t>
            </a:r>
            <a:endParaRPr sz="1200" b="0" i="0" u="none" strike="noStrike" cap="none" dirty="0">
              <a:solidFill>
                <a:schemeClr val="dk2"/>
              </a:solidFill>
              <a:latin typeface="Arial"/>
              <a:ea typeface="Arial"/>
              <a:cs typeface="Arial"/>
              <a:sym typeface="Arial"/>
            </a:endParaRPr>
          </a:p>
        </p:txBody>
      </p:sp>
      <p:sp>
        <p:nvSpPr>
          <p:cNvPr id="319" name="Google Shape;319;p8"/>
          <p:cNvSpPr txBox="1"/>
          <p:nvPr/>
        </p:nvSpPr>
        <p:spPr>
          <a:xfrm>
            <a:off x="4841192" y="2467158"/>
            <a:ext cx="1679833" cy="18546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Another</a:t>
            </a:r>
            <a:br>
              <a:rPr lang="es-ES" sz="1200" dirty="0">
                <a:solidFill>
                  <a:schemeClr val="dk2"/>
                </a:solidFill>
              </a:rPr>
            </a:br>
            <a:r>
              <a:rPr lang="es-ES" sz="1200" dirty="0">
                <a:solidFill>
                  <a:schemeClr val="dk2"/>
                </a:solidFill>
              </a:rPr>
              <a:t> idea </a:t>
            </a:r>
            <a:r>
              <a:rPr lang="es-ES" sz="1200" dirty="0" err="1">
                <a:solidFill>
                  <a:schemeClr val="dk2"/>
                </a:solidFill>
              </a:rPr>
              <a:t>could</a:t>
            </a:r>
            <a:r>
              <a:rPr lang="es-ES" sz="1200" dirty="0">
                <a:solidFill>
                  <a:schemeClr val="dk2"/>
                </a:solidFill>
              </a:rPr>
              <a:t> be </a:t>
            </a:r>
            <a:r>
              <a:rPr lang="es-ES" sz="1200" dirty="0" err="1">
                <a:solidFill>
                  <a:schemeClr val="dk2"/>
                </a:solidFill>
              </a:rPr>
              <a:t>to</a:t>
            </a:r>
            <a:r>
              <a:rPr lang="es-ES" sz="1200" dirty="0">
                <a:solidFill>
                  <a:schemeClr val="dk2"/>
                </a:solidFill>
              </a:rPr>
              <a:t> </a:t>
            </a:r>
            <a:br>
              <a:rPr lang="es-ES" sz="1200" dirty="0">
                <a:solidFill>
                  <a:schemeClr val="dk2"/>
                </a:solidFill>
              </a:rPr>
            </a:br>
            <a:r>
              <a:rPr lang="es-ES" sz="1200" dirty="0" err="1">
                <a:solidFill>
                  <a:schemeClr val="dk2"/>
                </a:solidFill>
              </a:rPr>
              <a:t>put</a:t>
            </a:r>
            <a:r>
              <a:rPr lang="es-ES" sz="1200" dirty="0">
                <a:solidFill>
                  <a:schemeClr val="dk2"/>
                </a:solidFill>
              </a:rPr>
              <a:t> a lid </a:t>
            </a:r>
            <a:r>
              <a:rPr lang="es-ES" sz="1200" dirty="0" err="1">
                <a:solidFill>
                  <a:schemeClr val="dk2"/>
                </a:solidFill>
              </a:rPr>
              <a:t>on</a:t>
            </a:r>
            <a:r>
              <a:rPr lang="es-ES" sz="1200" dirty="0">
                <a:solidFill>
                  <a:schemeClr val="dk2"/>
                </a:solidFill>
              </a:rPr>
              <a:t> </a:t>
            </a:r>
            <a:r>
              <a:rPr lang="es-ES" sz="1200" dirty="0" err="1">
                <a:solidFill>
                  <a:schemeClr val="dk2"/>
                </a:solidFill>
              </a:rPr>
              <a:t>it</a:t>
            </a:r>
            <a:r>
              <a:rPr lang="es-ES" sz="1200" dirty="0">
                <a:solidFill>
                  <a:schemeClr val="dk2"/>
                </a:solidFill>
              </a:rPr>
              <a:t>, </a:t>
            </a:r>
            <a:r>
              <a:rPr lang="es-ES" sz="1200" dirty="0" err="1">
                <a:solidFill>
                  <a:schemeClr val="dk2"/>
                </a:solidFill>
              </a:rPr>
              <a:t>but</a:t>
            </a:r>
            <a:r>
              <a:rPr lang="es-ES" sz="1200" dirty="0">
                <a:solidFill>
                  <a:schemeClr val="dk2"/>
                </a:solidFill>
              </a:rPr>
              <a:t> </a:t>
            </a:r>
            <a:r>
              <a:rPr lang="es-ES" sz="1200" dirty="0" err="1">
                <a:solidFill>
                  <a:schemeClr val="dk2"/>
                </a:solidFill>
              </a:rPr>
              <a:t>some</a:t>
            </a:r>
            <a:r>
              <a:rPr lang="es-ES" sz="1200" dirty="0">
                <a:solidFill>
                  <a:schemeClr val="dk2"/>
                </a:solidFill>
              </a:rPr>
              <a:t> </a:t>
            </a:r>
            <a:r>
              <a:rPr lang="es-ES" sz="1200" dirty="0" err="1">
                <a:solidFill>
                  <a:schemeClr val="dk2"/>
                </a:solidFill>
              </a:rPr>
              <a:t>people</a:t>
            </a:r>
            <a:r>
              <a:rPr lang="es-ES" sz="1200" dirty="0">
                <a:solidFill>
                  <a:schemeClr val="dk2"/>
                </a:solidFill>
              </a:rPr>
              <a:t> </a:t>
            </a:r>
            <a:r>
              <a:rPr lang="es-ES" sz="1200" dirty="0" err="1">
                <a:solidFill>
                  <a:schemeClr val="dk2"/>
                </a:solidFill>
              </a:rPr>
              <a:t>won't</a:t>
            </a:r>
            <a:r>
              <a:rPr lang="es-ES" sz="1200" dirty="0">
                <a:solidFill>
                  <a:schemeClr val="dk2"/>
                </a:solidFill>
              </a:rPr>
              <a:t> open </a:t>
            </a:r>
            <a:r>
              <a:rPr lang="es-ES" sz="1200" dirty="0" err="1">
                <a:solidFill>
                  <a:schemeClr val="dk2"/>
                </a:solidFill>
              </a:rPr>
              <a:t>it</a:t>
            </a:r>
            <a:r>
              <a:rPr lang="es-ES" sz="1200" dirty="0">
                <a:solidFill>
                  <a:schemeClr val="dk2"/>
                </a:solidFill>
              </a:rPr>
              <a:t> and </a:t>
            </a:r>
            <a:r>
              <a:rPr lang="es-ES" sz="1200" dirty="0" err="1">
                <a:solidFill>
                  <a:schemeClr val="dk2"/>
                </a:solidFill>
              </a:rPr>
              <a:t>they</a:t>
            </a:r>
            <a:r>
              <a:rPr lang="es-ES" sz="1200" dirty="0">
                <a:solidFill>
                  <a:schemeClr val="dk2"/>
                </a:solidFill>
              </a:rPr>
              <a:t> </a:t>
            </a:r>
            <a:r>
              <a:rPr lang="es-ES" sz="1200" dirty="0" err="1">
                <a:solidFill>
                  <a:schemeClr val="dk2"/>
                </a:solidFill>
              </a:rPr>
              <a:t>won't</a:t>
            </a:r>
            <a:r>
              <a:rPr lang="es-ES" sz="1200" dirty="0">
                <a:solidFill>
                  <a:schemeClr val="dk2"/>
                </a:solidFill>
              </a:rPr>
              <a:t> </a:t>
            </a:r>
            <a:r>
              <a:rPr lang="es-ES" sz="1200" dirty="0" err="1">
                <a:solidFill>
                  <a:schemeClr val="dk2"/>
                </a:solidFill>
              </a:rPr>
              <a:t>throw</a:t>
            </a:r>
            <a:r>
              <a:rPr lang="es-ES" sz="1200" dirty="0">
                <a:solidFill>
                  <a:schemeClr val="dk2"/>
                </a:solidFill>
              </a:rPr>
              <a:t> </a:t>
            </a:r>
            <a:r>
              <a:rPr lang="es-ES" sz="1200" dirty="0" err="1">
                <a:solidFill>
                  <a:schemeClr val="dk2"/>
                </a:solidFill>
              </a:rPr>
              <a:t>their</a:t>
            </a:r>
            <a:r>
              <a:rPr lang="es-ES" sz="1200" dirty="0">
                <a:solidFill>
                  <a:schemeClr val="dk2"/>
                </a:solidFill>
              </a:rPr>
              <a:t> </a:t>
            </a:r>
            <a:r>
              <a:rPr lang="es-ES" sz="1200" dirty="0" err="1">
                <a:solidFill>
                  <a:schemeClr val="dk2"/>
                </a:solidFill>
              </a:rPr>
              <a:t>rubbish</a:t>
            </a:r>
            <a:r>
              <a:rPr lang="es-ES" sz="1200" dirty="0">
                <a:solidFill>
                  <a:schemeClr val="dk2"/>
                </a:solidFill>
              </a:rPr>
              <a:t> </a:t>
            </a:r>
            <a:r>
              <a:rPr lang="es-ES" sz="1200" dirty="0" err="1">
                <a:solidFill>
                  <a:schemeClr val="dk2"/>
                </a:solidFill>
              </a:rPr>
              <a:t>there</a:t>
            </a:r>
            <a:r>
              <a:rPr lang="es-ES" sz="1200" dirty="0">
                <a:solidFill>
                  <a:schemeClr val="dk2"/>
                </a:solidFill>
              </a:rPr>
              <a:t>. </a:t>
            </a:r>
            <a:r>
              <a:rPr lang="es-ES" sz="1200" dirty="0" err="1">
                <a:solidFill>
                  <a:schemeClr val="dk2"/>
                </a:solidFill>
              </a:rPr>
              <a:t>It</a:t>
            </a:r>
            <a:r>
              <a:rPr lang="es-ES" sz="1200" dirty="0">
                <a:solidFill>
                  <a:schemeClr val="dk2"/>
                </a:solidFill>
              </a:rPr>
              <a:t> </a:t>
            </a:r>
            <a:r>
              <a:rPr lang="es-ES" sz="1200" dirty="0" err="1">
                <a:solidFill>
                  <a:schemeClr val="dk2"/>
                </a:solidFill>
              </a:rPr>
              <a:t>may</a:t>
            </a:r>
            <a:r>
              <a:rPr lang="es-ES" sz="1200" dirty="0">
                <a:solidFill>
                  <a:schemeClr val="dk2"/>
                </a:solidFill>
              </a:rPr>
              <a:t> </a:t>
            </a:r>
            <a:r>
              <a:rPr lang="es-ES" sz="1200" dirty="0" err="1">
                <a:solidFill>
                  <a:schemeClr val="dk2"/>
                </a:solidFill>
              </a:rPr>
              <a:t>also</a:t>
            </a:r>
            <a:r>
              <a:rPr lang="es-ES" sz="1200" dirty="0">
                <a:solidFill>
                  <a:schemeClr val="dk2"/>
                </a:solidFill>
              </a:rPr>
              <a:t> be </a:t>
            </a:r>
            <a:r>
              <a:rPr lang="es-ES" sz="1200" dirty="0" err="1">
                <a:solidFill>
                  <a:schemeClr val="dk2"/>
                </a:solidFill>
              </a:rPr>
              <a:t>dangerous</a:t>
            </a:r>
            <a:r>
              <a:rPr lang="es-ES" sz="1200" dirty="0">
                <a:solidFill>
                  <a:schemeClr val="dk2"/>
                </a:solidFill>
              </a:rPr>
              <a:t> </a:t>
            </a:r>
            <a:r>
              <a:rPr lang="es-ES" sz="1200" dirty="0" err="1">
                <a:solidFill>
                  <a:schemeClr val="dk2"/>
                </a:solidFill>
              </a:rPr>
              <a:t>for</a:t>
            </a:r>
            <a:r>
              <a:rPr lang="es-ES" sz="1200" dirty="0">
                <a:solidFill>
                  <a:schemeClr val="dk2"/>
                </a:solidFill>
              </a:rPr>
              <a:t> </a:t>
            </a:r>
            <a:r>
              <a:rPr lang="es-ES" sz="1200" dirty="0" err="1">
                <a:solidFill>
                  <a:schemeClr val="dk2"/>
                </a:solidFill>
              </a:rPr>
              <a:t>children</a:t>
            </a:r>
            <a:r>
              <a:rPr lang="es-ES" sz="1200" dirty="0">
                <a:solidFill>
                  <a:schemeClr val="dk2"/>
                </a:solidFill>
              </a:rPr>
              <a:t>. And more </a:t>
            </a:r>
            <a:r>
              <a:rPr lang="es-ES" sz="1200" dirty="0" err="1">
                <a:solidFill>
                  <a:schemeClr val="dk2"/>
                </a:solidFill>
              </a:rPr>
              <a:t>expensive</a:t>
            </a:r>
            <a:r>
              <a:rPr lang="es-ES" sz="1200" dirty="0">
                <a:solidFill>
                  <a:schemeClr val="dk2"/>
                </a:solidFill>
              </a:rPr>
              <a:t>.</a:t>
            </a:r>
            <a:endParaRPr dirty="0"/>
          </a:p>
        </p:txBody>
      </p:sp>
      <p:sp>
        <p:nvSpPr>
          <p:cNvPr id="320" name="Google Shape;320;p8"/>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a:solidFill>
                  <a:srgbClr val="C00000"/>
                </a:solidFill>
              </a:rPr>
              <a:t>What problems have you observed in your surroundings?</a:t>
            </a:r>
            <a:endParaRPr sz="2000" b="0" i="0" u="none" strike="noStrike" cap="none">
              <a:solidFill>
                <a:srgbClr val="C00000"/>
              </a:solidFill>
              <a:latin typeface="Arial"/>
              <a:ea typeface="Arial"/>
              <a:cs typeface="Arial"/>
              <a:sym typeface="Arial"/>
            </a:endParaRPr>
          </a:p>
        </p:txBody>
      </p:sp>
      <p:grpSp>
        <p:nvGrpSpPr>
          <p:cNvPr id="321" name="Google Shape;321;p8"/>
          <p:cNvGrpSpPr/>
          <p:nvPr/>
        </p:nvGrpSpPr>
        <p:grpSpPr>
          <a:xfrm flipH="1">
            <a:off x="3844457" y="3120712"/>
            <a:ext cx="663880" cy="1532594"/>
            <a:chOff x="3077675" y="861691"/>
            <a:chExt cx="736858" cy="1532594"/>
          </a:xfrm>
        </p:grpSpPr>
        <p:sp>
          <p:nvSpPr>
            <p:cNvPr id="322" name="Google Shape;322;p8"/>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3" name="Google Shape;323;p8"/>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4" name="Google Shape;324;p8"/>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5" name="Google Shape;325;p8"/>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6" name="Google Shape;326;p8"/>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7" name="Google Shape;327;p8"/>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8" name="Google Shape;328;p8"/>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9" name="Google Shape;329;p8"/>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0" name="Google Shape;330;p8"/>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1" name="Google Shape;331;p8"/>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2" name="Google Shape;332;p8"/>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3" name="Google Shape;333;p8"/>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4" name="Google Shape;334;p8"/>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5" name="Google Shape;335;p8"/>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36" name="Google Shape;336;p8"/>
          <p:cNvGrpSpPr/>
          <p:nvPr/>
        </p:nvGrpSpPr>
        <p:grpSpPr>
          <a:xfrm flipH="1">
            <a:off x="1615900" y="3211141"/>
            <a:ext cx="746912" cy="1386575"/>
            <a:chOff x="2892615" y="3011549"/>
            <a:chExt cx="786759" cy="1386575"/>
          </a:xfrm>
        </p:grpSpPr>
        <p:sp>
          <p:nvSpPr>
            <p:cNvPr id="337" name="Google Shape;337;p8"/>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8" name="Google Shape;338;p8"/>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9" name="Google Shape;339;p8"/>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0" name="Google Shape;340;p8"/>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1" name="Google Shape;341;p8"/>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2" name="Google Shape;342;p8"/>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3" name="Google Shape;343;p8"/>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4" name="Google Shape;344;p8"/>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5" name="Google Shape;345;p8"/>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6" name="Google Shape;346;p8"/>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7" name="Google Shape;347;p8"/>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8" name="Google Shape;348;p8"/>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9" name="Google Shape;349;p8"/>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0" name="Google Shape;350;p8"/>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1" name="Google Shape;351;p8"/>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52" name="Google Shape;352;p8"/>
          <p:cNvGrpSpPr/>
          <p:nvPr/>
        </p:nvGrpSpPr>
        <p:grpSpPr>
          <a:xfrm>
            <a:off x="6447364" y="2433956"/>
            <a:ext cx="908325" cy="2176093"/>
            <a:chOff x="1615219" y="507815"/>
            <a:chExt cx="989820" cy="2371331"/>
          </a:xfrm>
        </p:grpSpPr>
        <p:sp>
          <p:nvSpPr>
            <p:cNvPr id="353" name="Google Shape;353;p8"/>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4" name="Google Shape;354;p8"/>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5" name="Google Shape;355;p8"/>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6" name="Google Shape;356;p8"/>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7" name="Google Shape;357;p8"/>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8" name="Google Shape;358;p8"/>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9" name="Google Shape;359;p8"/>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0" name="Google Shape;360;p8"/>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1" name="Google Shape;361;p8"/>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2" name="Google Shape;362;p8"/>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3" name="Google Shape;363;p8"/>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64" name="Google Shape;364;p8"/>
            <p:cNvGrpSpPr/>
            <p:nvPr/>
          </p:nvGrpSpPr>
          <p:grpSpPr>
            <a:xfrm>
              <a:off x="1996826" y="1743160"/>
              <a:ext cx="272719" cy="281410"/>
              <a:chOff x="1996826" y="1743160"/>
              <a:chExt cx="272719" cy="281410"/>
            </a:xfrm>
          </p:grpSpPr>
          <p:sp>
            <p:nvSpPr>
              <p:cNvPr id="365" name="Google Shape;365;p8"/>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6" name="Google Shape;366;p8"/>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7" name="Google Shape;367;p8"/>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8" name="Google Shape;368;p8"/>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9" name="Google Shape;369;p8"/>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0" name="Google Shape;370;p8"/>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71" name="Google Shape;371;p8"/>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2" name="Google Shape;372;p8"/>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3" name="Google Shape;373;p8"/>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74" name="Google Shape;374;p8"/>
            <p:cNvGrpSpPr/>
            <p:nvPr/>
          </p:nvGrpSpPr>
          <p:grpSpPr>
            <a:xfrm>
              <a:off x="2229363" y="1383998"/>
              <a:ext cx="375676" cy="427149"/>
              <a:chOff x="2209552" y="1288662"/>
              <a:chExt cx="375676" cy="427149"/>
            </a:xfrm>
          </p:grpSpPr>
          <p:sp>
            <p:nvSpPr>
              <p:cNvPr id="375" name="Google Shape;375;p8"/>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6" name="Google Shape;376;p8"/>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7" name="Google Shape;377;p8"/>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78" name="Google Shape;378;p8"/>
            <p:cNvGrpSpPr/>
            <p:nvPr/>
          </p:nvGrpSpPr>
          <p:grpSpPr>
            <a:xfrm rot="553793" flipH="1">
              <a:off x="1647622" y="1403949"/>
              <a:ext cx="286350" cy="427149"/>
              <a:chOff x="2209552" y="1288662"/>
              <a:chExt cx="375676" cy="427149"/>
            </a:xfrm>
          </p:grpSpPr>
          <p:sp>
            <p:nvSpPr>
              <p:cNvPr id="379" name="Google Shape;379;p8"/>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0" name="Google Shape;380;p8"/>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1" name="Google Shape;381;p8"/>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grpSp>
        <p:nvGrpSpPr>
          <p:cNvPr id="382" name="Google Shape;382;p8"/>
          <p:cNvGrpSpPr/>
          <p:nvPr/>
        </p:nvGrpSpPr>
        <p:grpSpPr>
          <a:xfrm>
            <a:off x="2370869" y="3043372"/>
            <a:ext cx="1375138" cy="1451805"/>
            <a:chOff x="2610623" y="4717867"/>
            <a:chExt cx="1375138" cy="1451805"/>
          </a:xfrm>
        </p:grpSpPr>
        <p:sp>
          <p:nvSpPr>
            <p:cNvPr id="383" name="Google Shape;383;p8"/>
            <p:cNvSpPr/>
            <p:nvPr/>
          </p:nvSpPr>
          <p:spPr>
            <a:xfrm rot="10800000" flipH="1">
              <a:off x="2883099" y="5320803"/>
              <a:ext cx="678458" cy="848869"/>
            </a:xfrm>
            <a:custGeom>
              <a:avLst/>
              <a:gdLst/>
              <a:ahLst/>
              <a:cxnLst/>
              <a:rect l="l" t="t" r="r" b="b"/>
              <a:pathLst>
                <a:path w="678458" h="848869" extrusionOk="0">
                  <a:moveTo>
                    <a:pt x="456644" y="366038"/>
                  </a:moveTo>
                  <a:cubicBezTo>
                    <a:pt x="487438" y="267053"/>
                    <a:pt x="493818" y="163708"/>
                    <a:pt x="494974" y="61496"/>
                  </a:cubicBezTo>
                  <a:cubicBezTo>
                    <a:pt x="552975" y="32486"/>
                    <a:pt x="609139" y="18393"/>
                    <a:pt x="678559" y="24323"/>
                  </a:cubicBezTo>
                  <a:lnTo>
                    <a:pt x="678075" y="3952"/>
                  </a:lnTo>
                  <a:cubicBezTo>
                    <a:pt x="598827" y="-9967"/>
                    <a:pt x="523837" y="15128"/>
                    <a:pt x="463501" y="56566"/>
                  </a:cubicBezTo>
                  <a:cubicBezTo>
                    <a:pt x="466600" y="157361"/>
                    <a:pt x="449147" y="256673"/>
                    <a:pt x="436642" y="356560"/>
                  </a:cubicBezTo>
                  <a:cubicBezTo>
                    <a:pt x="398675" y="351312"/>
                    <a:pt x="369573" y="352080"/>
                    <a:pt x="332912" y="362763"/>
                  </a:cubicBezTo>
                  <a:cubicBezTo>
                    <a:pt x="315326" y="367890"/>
                    <a:pt x="303346" y="386253"/>
                    <a:pt x="295961" y="370156"/>
                  </a:cubicBezTo>
                  <a:cubicBezTo>
                    <a:pt x="255614" y="282199"/>
                    <a:pt x="255016" y="174055"/>
                    <a:pt x="249116" y="81241"/>
                  </a:cubicBezTo>
                  <a:cubicBezTo>
                    <a:pt x="244907" y="76046"/>
                    <a:pt x="224879" y="72621"/>
                    <a:pt x="216465" y="71533"/>
                  </a:cubicBezTo>
                  <a:cubicBezTo>
                    <a:pt x="176284" y="66352"/>
                    <a:pt x="111537" y="62042"/>
                    <a:pt x="70595" y="60739"/>
                  </a:cubicBezTo>
                  <a:cubicBezTo>
                    <a:pt x="54331" y="60223"/>
                    <a:pt x="-33370" y="59479"/>
                    <a:pt x="13971" y="86135"/>
                  </a:cubicBezTo>
                  <a:cubicBezTo>
                    <a:pt x="36461" y="98800"/>
                    <a:pt x="208540" y="93201"/>
                    <a:pt x="220177" y="102248"/>
                  </a:cubicBezTo>
                  <a:cubicBezTo>
                    <a:pt x="216811" y="200238"/>
                    <a:pt x="236614" y="297578"/>
                    <a:pt x="276279" y="389577"/>
                  </a:cubicBezTo>
                  <a:cubicBezTo>
                    <a:pt x="252237" y="409024"/>
                    <a:pt x="239268" y="432320"/>
                    <a:pt x="226221" y="457449"/>
                  </a:cubicBezTo>
                  <a:cubicBezTo>
                    <a:pt x="199868" y="508199"/>
                    <a:pt x="190882" y="575888"/>
                    <a:pt x="207711" y="633162"/>
                  </a:cubicBezTo>
                  <a:cubicBezTo>
                    <a:pt x="208847" y="637031"/>
                    <a:pt x="218509" y="636453"/>
                    <a:pt x="219802" y="640685"/>
                  </a:cubicBezTo>
                  <a:cubicBezTo>
                    <a:pt x="237407" y="698288"/>
                    <a:pt x="249962" y="770813"/>
                    <a:pt x="309629" y="810474"/>
                  </a:cubicBezTo>
                  <a:cubicBezTo>
                    <a:pt x="316841" y="815268"/>
                    <a:pt x="333588" y="817988"/>
                    <a:pt x="334349" y="818885"/>
                  </a:cubicBezTo>
                  <a:cubicBezTo>
                    <a:pt x="335436" y="820162"/>
                    <a:pt x="324622" y="829236"/>
                    <a:pt x="334372" y="836661"/>
                  </a:cubicBezTo>
                  <a:cubicBezTo>
                    <a:pt x="360042" y="856206"/>
                    <a:pt x="426226" y="849496"/>
                    <a:pt x="456132" y="836948"/>
                  </a:cubicBezTo>
                  <a:cubicBezTo>
                    <a:pt x="574434" y="787302"/>
                    <a:pt x="553605" y="545819"/>
                    <a:pt x="527834" y="456048"/>
                  </a:cubicBezTo>
                  <a:cubicBezTo>
                    <a:pt x="517300" y="419358"/>
                    <a:pt x="501004" y="382873"/>
                    <a:pt x="456644" y="3660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4" name="Google Shape;384;p8"/>
            <p:cNvSpPr/>
            <p:nvPr/>
          </p:nvSpPr>
          <p:spPr>
            <a:xfrm rot="10800000" flipH="1">
              <a:off x="3043519" y="4717867"/>
              <a:ext cx="601366" cy="602935"/>
            </a:xfrm>
            <a:custGeom>
              <a:avLst/>
              <a:gdLst/>
              <a:ahLst/>
              <a:cxnLst/>
              <a:rect l="l" t="t" r="r" b="b"/>
              <a:pathLst>
                <a:path w="601366" h="602935" extrusionOk="0">
                  <a:moveTo>
                    <a:pt x="441568" y="599248"/>
                  </a:moveTo>
                  <a:lnTo>
                    <a:pt x="435514" y="575916"/>
                  </a:lnTo>
                  <a:cubicBezTo>
                    <a:pt x="314786" y="551937"/>
                    <a:pt x="185840" y="496975"/>
                    <a:pt x="115558" y="411219"/>
                  </a:cubicBezTo>
                  <a:cubicBezTo>
                    <a:pt x="74437" y="361047"/>
                    <a:pt x="37169" y="293936"/>
                    <a:pt x="34122" y="233698"/>
                  </a:cubicBezTo>
                  <a:cubicBezTo>
                    <a:pt x="19201" y="-61140"/>
                    <a:pt x="551681" y="-23817"/>
                    <a:pt x="569290" y="233260"/>
                  </a:cubicBezTo>
                  <a:cubicBezTo>
                    <a:pt x="577485" y="352940"/>
                    <a:pt x="464685" y="449944"/>
                    <a:pt x="314476" y="428136"/>
                  </a:cubicBezTo>
                  <a:cubicBezTo>
                    <a:pt x="319227" y="454081"/>
                    <a:pt x="377340" y="450260"/>
                    <a:pt x="400627" y="449036"/>
                  </a:cubicBezTo>
                  <a:cubicBezTo>
                    <a:pt x="529299" y="442267"/>
                    <a:pt x="610026" y="313856"/>
                    <a:pt x="600766" y="217973"/>
                  </a:cubicBezTo>
                  <a:cubicBezTo>
                    <a:pt x="575699" y="-41543"/>
                    <a:pt x="45652" y="-82471"/>
                    <a:pt x="4198" y="167340"/>
                  </a:cubicBezTo>
                  <a:cubicBezTo>
                    <a:pt x="-22674" y="329268"/>
                    <a:pt x="85858" y="469587"/>
                    <a:pt x="252883" y="548374"/>
                  </a:cubicBezTo>
                  <a:cubicBezTo>
                    <a:pt x="277146" y="559822"/>
                    <a:pt x="426094" y="618379"/>
                    <a:pt x="441568"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5" name="Google Shape;385;p8"/>
            <p:cNvSpPr/>
            <p:nvPr/>
          </p:nvSpPr>
          <p:spPr>
            <a:xfrm rot="10800000" flipH="1">
              <a:off x="3296892" y="5303647"/>
              <a:ext cx="568891" cy="180366"/>
            </a:xfrm>
            <a:custGeom>
              <a:avLst/>
              <a:gdLst/>
              <a:ahLst/>
              <a:cxnLst/>
              <a:rect l="l" t="t" r="r" b="b"/>
              <a:pathLst>
                <a:path w="568891" h="180366" extrusionOk="0">
                  <a:moveTo>
                    <a:pt x="491078" y="103509"/>
                  </a:moveTo>
                  <a:cubicBezTo>
                    <a:pt x="363209" y="27386"/>
                    <a:pt x="206238" y="-7469"/>
                    <a:pt x="60310" y="1435"/>
                  </a:cubicBezTo>
                  <a:cubicBezTo>
                    <a:pt x="48369" y="2163"/>
                    <a:pt x="-21684" y="8008"/>
                    <a:pt x="7007" y="37420"/>
                  </a:cubicBezTo>
                  <a:cubicBezTo>
                    <a:pt x="15130" y="45749"/>
                    <a:pt x="73204" y="34204"/>
                    <a:pt x="89504" y="34422"/>
                  </a:cubicBezTo>
                  <a:cubicBezTo>
                    <a:pt x="240875" y="36466"/>
                    <a:pt x="335097" y="60586"/>
                    <a:pt x="469519" y="130515"/>
                  </a:cubicBezTo>
                  <a:cubicBezTo>
                    <a:pt x="494206" y="143357"/>
                    <a:pt x="537077" y="177366"/>
                    <a:pt x="560426" y="180028"/>
                  </a:cubicBezTo>
                  <a:cubicBezTo>
                    <a:pt x="568060" y="180899"/>
                    <a:pt x="569788" y="181383"/>
                    <a:pt x="568805" y="170683"/>
                  </a:cubicBezTo>
                  <a:cubicBezTo>
                    <a:pt x="566101" y="141303"/>
                    <a:pt x="511067" y="115407"/>
                    <a:pt x="491078" y="10350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6" name="Google Shape;386;p8"/>
            <p:cNvSpPr/>
            <p:nvPr/>
          </p:nvSpPr>
          <p:spPr>
            <a:xfrm rot="10800000" flipH="1">
              <a:off x="3215040" y="4995108"/>
              <a:ext cx="104981" cy="53072"/>
            </a:xfrm>
            <a:custGeom>
              <a:avLst/>
              <a:gdLst/>
              <a:ahLst/>
              <a:cxnLst/>
              <a:rect l="l" t="t" r="r" b="b"/>
              <a:pathLst>
                <a:path w="104981" h="53072" extrusionOk="0">
                  <a:moveTo>
                    <a:pt x="58546" y="53098"/>
                  </a:moveTo>
                  <a:cubicBezTo>
                    <a:pt x="111135" y="54433"/>
                    <a:pt x="142499" y="-39873"/>
                    <a:pt x="20789" y="19908"/>
                  </a:cubicBezTo>
                  <a:cubicBezTo>
                    <a:pt x="19443" y="20568"/>
                    <a:pt x="17788" y="20313"/>
                    <a:pt x="16296" y="20443"/>
                  </a:cubicBezTo>
                  <a:cubicBezTo>
                    <a:pt x="-26092" y="24146"/>
                    <a:pt x="24067" y="52223"/>
                    <a:pt x="58546" y="5309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7" name="Google Shape;387;p8"/>
            <p:cNvSpPr/>
            <p:nvPr/>
          </p:nvSpPr>
          <p:spPr>
            <a:xfrm rot="10800000" flipH="1">
              <a:off x="3397950" y="5001625"/>
              <a:ext cx="105807" cy="64123"/>
            </a:xfrm>
            <a:custGeom>
              <a:avLst/>
              <a:gdLst/>
              <a:ahLst/>
              <a:cxnLst/>
              <a:rect l="l" t="t" r="r" b="b"/>
              <a:pathLst>
                <a:path w="105807" h="64123" extrusionOk="0">
                  <a:moveTo>
                    <a:pt x="3796" y="31995"/>
                  </a:moveTo>
                  <a:cubicBezTo>
                    <a:pt x="-14237" y="38737"/>
                    <a:pt x="36278" y="77217"/>
                    <a:pt x="89480" y="59566"/>
                  </a:cubicBezTo>
                  <a:cubicBezTo>
                    <a:pt x="145235" y="41065"/>
                    <a:pt x="44219" y="-46058"/>
                    <a:pt x="3796" y="31995"/>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8" name="Google Shape;388;p8"/>
            <p:cNvSpPr/>
            <p:nvPr/>
          </p:nvSpPr>
          <p:spPr>
            <a:xfrm rot="10800000" flipH="1">
              <a:off x="3124081" y="5336650"/>
              <a:ext cx="265622" cy="449708"/>
            </a:xfrm>
            <a:custGeom>
              <a:avLst/>
              <a:gdLst/>
              <a:ahLst/>
              <a:cxnLst/>
              <a:rect l="l" t="t" r="r" b="b"/>
              <a:pathLst>
                <a:path w="265622" h="449708" extrusionOk="0">
                  <a:moveTo>
                    <a:pt x="214094" y="427008"/>
                  </a:moveTo>
                  <a:cubicBezTo>
                    <a:pt x="226293" y="419958"/>
                    <a:pt x="248577" y="376310"/>
                    <a:pt x="246827" y="389011"/>
                  </a:cubicBezTo>
                  <a:cubicBezTo>
                    <a:pt x="238553" y="449028"/>
                    <a:pt x="297861" y="209449"/>
                    <a:pt x="240225" y="54169"/>
                  </a:cubicBezTo>
                  <a:cubicBezTo>
                    <a:pt x="207580" y="-33777"/>
                    <a:pt x="62047" y="-4743"/>
                    <a:pt x="24269" y="72611"/>
                  </a:cubicBezTo>
                  <a:cubicBezTo>
                    <a:pt x="-18585" y="160361"/>
                    <a:pt x="-183" y="278164"/>
                    <a:pt x="45956" y="363077"/>
                  </a:cubicBezTo>
                  <a:cubicBezTo>
                    <a:pt x="63366" y="395111"/>
                    <a:pt x="115318" y="441858"/>
                    <a:pt x="150832" y="398536"/>
                  </a:cubicBezTo>
                  <a:cubicBezTo>
                    <a:pt x="170890" y="397057"/>
                    <a:pt x="183889" y="410460"/>
                    <a:pt x="172105" y="425343"/>
                  </a:cubicBezTo>
                  <a:cubicBezTo>
                    <a:pt x="161552" y="438671"/>
                    <a:pt x="131748" y="432781"/>
                    <a:pt x="133707" y="449857"/>
                  </a:cubicBezTo>
                  <a:cubicBezTo>
                    <a:pt x="160840" y="447859"/>
                    <a:pt x="191865" y="439856"/>
                    <a:pt x="214094" y="427008"/>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9" name="Google Shape;389;p8"/>
            <p:cNvSpPr/>
            <p:nvPr/>
          </p:nvSpPr>
          <p:spPr>
            <a:xfrm rot="10800000" flipH="1">
              <a:off x="3813995" y="5222733"/>
              <a:ext cx="171766" cy="113916"/>
            </a:xfrm>
            <a:custGeom>
              <a:avLst/>
              <a:gdLst/>
              <a:ahLst/>
              <a:cxnLst/>
              <a:rect l="l" t="t" r="r" b="b"/>
              <a:pathLst>
                <a:path w="171766" h="113916" extrusionOk="0">
                  <a:moveTo>
                    <a:pt x="545" y="21472"/>
                  </a:moveTo>
                  <a:cubicBezTo>
                    <a:pt x="7189" y="30398"/>
                    <a:pt x="56522" y="31016"/>
                    <a:pt x="102583" y="62642"/>
                  </a:cubicBezTo>
                  <a:cubicBezTo>
                    <a:pt x="137102" y="86343"/>
                    <a:pt x="140256" y="110041"/>
                    <a:pt x="151514" y="113535"/>
                  </a:cubicBezTo>
                  <a:cubicBezTo>
                    <a:pt x="172156" y="119945"/>
                    <a:pt x="188022" y="52856"/>
                    <a:pt x="142424" y="19699"/>
                  </a:cubicBezTo>
                  <a:cubicBezTo>
                    <a:pt x="87688" y="-20103"/>
                    <a:pt x="-7119" y="11173"/>
                    <a:pt x="545" y="21472"/>
                  </a:cubicBezTo>
                  <a:close/>
                </a:path>
              </a:pathLst>
            </a:custGeom>
            <a:noFill/>
            <a:ln w="1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0" name="Google Shape;390;p8"/>
            <p:cNvSpPr/>
            <p:nvPr/>
          </p:nvSpPr>
          <p:spPr>
            <a:xfrm rot="10800000" flipH="1">
              <a:off x="2709835" y="5083250"/>
              <a:ext cx="489950" cy="347147"/>
            </a:xfrm>
            <a:custGeom>
              <a:avLst/>
              <a:gdLst/>
              <a:ahLst/>
              <a:cxnLst/>
              <a:rect l="l" t="t" r="r" b="b"/>
              <a:pathLst>
                <a:path w="489950" h="347147" extrusionOk="0">
                  <a:moveTo>
                    <a:pt x="382252" y="21407"/>
                  </a:moveTo>
                  <a:cubicBezTo>
                    <a:pt x="241385" y="69388"/>
                    <a:pt x="113065" y="166281"/>
                    <a:pt x="25217" y="283147"/>
                  </a:cubicBezTo>
                  <a:cubicBezTo>
                    <a:pt x="18030" y="292710"/>
                    <a:pt x="-22947" y="349827"/>
                    <a:pt x="18047" y="347058"/>
                  </a:cubicBezTo>
                  <a:cubicBezTo>
                    <a:pt x="29654" y="346275"/>
                    <a:pt x="58524" y="294578"/>
                    <a:pt x="69260" y="282314"/>
                  </a:cubicBezTo>
                  <a:cubicBezTo>
                    <a:pt x="168971" y="168404"/>
                    <a:pt x="248431" y="112315"/>
                    <a:pt x="388831" y="55332"/>
                  </a:cubicBezTo>
                  <a:cubicBezTo>
                    <a:pt x="414616" y="44867"/>
                    <a:pt x="468304" y="34282"/>
                    <a:pt x="485472" y="18234"/>
                  </a:cubicBezTo>
                  <a:cubicBezTo>
                    <a:pt x="491085" y="12987"/>
                    <a:pt x="492571" y="11984"/>
                    <a:pt x="483791" y="5797"/>
                  </a:cubicBezTo>
                  <a:cubicBezTo>
                    <a:pt x="459671" y="-11198"/>
                    <a:pt x="404272" y="13907"/>
                    <a:pt x="382252" y="2140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1" name="Google Shape;391;p8"/>
            <p:cNvSpPr/>
            <p:nvPr/>
          </p:nvSpPr>
          <p:spPr>
            <a:xfrm rot="10800000" flipH="1">
              <a:off x="2610623" y="5019333"/>
              <a:ext cx="198472" cy="75463"/>
            </a:xfrm>
            <a:custGeom>
              <a:avLst/>
              <a:gdLst/>
              <a:ahLst/>
              <a:cxnLst/>
              <a:rect l="l" t="t" r="r" b="b"/>
              <a:pathLst>
                <a:path w="198472" h="75463" extrusionOk="0">
                  <a:moveTo>
                    <a:pt x="2872" y="75196"/>
                  </a:moveTo>
                  <a:cubicBezTo>
                    <a:pt x="14372" y="78592"/>
                    <a:pt x="55555" y="53271"/>
                    <a:pt x="115584" y="54502"/>
                  </a:cubicBezTo>
                  <a:cubicBezTo>
                    <a:pt x="160571" y="55426"/>
                    <a:pt x="179613" y="70514"/>
                    <a:pt x="191463" y="67343"/>
                  </a:cubicBezTo>
                  <a:cubicBezTo>
                    <a:pt x="213199" y="61525"/>
                    <a:pt x="182643" y="1816"/>
                    <a:pt x="122173" y="85"/>
                  </a:cubicBezTo>
                  <a:cubicBezTo>
                    <a:pt x="54484" y="-1858"/>
                    <a:pt x="-15171" y="69871"/>
                    <a:pt x="2872" y="75196"/>
                  </a:cubicBezTo>
                  <a:close/>
                </a:path>
              </a:pathLst>
            </a:custGeom>
            <a:noFill/>
            <a:ln w="1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2" name="Google Shape;392;p8"/>
            <p:cNvSpPr/>
            <p:nvPr/>
          </p:nvSpPr>
          <p:spPr>
            <a:xfrm rot="10800000" flipH="1">
              <a:off x="3305885" y="5124551"/>
              <a:ext cx="193464" cy="88589"/>
            </a:xfrm>
            <a:custGeom>
              <a:avLst/>
              <a:gdLst/>
              <a:ahLst/>
              <a:cxnLst/>
              <a:rect l="l" t="t" r="r" b="b"/>
              <a:pathLst>
                <a:path w="193464" h="88589" extrusionOk="0">
                  <a:moveTo>
                    <a:pt x="58115" y="65078"/>
                  </a:moveTo>
                  <a:cubicBezTo>
                    <a:pt x="228179" y="78416"/>
                    <a:pt x="189830" y="99708"/>
                    <a:pt x="189830" y="81749"/>
                  </a:cubicBezTo>
                  <a:cubicBezTo>
                    <a:pt x="189830" y="63794"/>
                    <a:pt x="97711" y="53"/>
                    <a:pt x="58115" y="53"/>
                  </a:cubicBezTo>
                  <a:cubicBezTo>
                    <a:pt x="18518" y="53"/>
                    <a:pt x="70" y="32792"/>
                    <a:pt x="70" y="50750"/>
                  </a:cubicBezTo>
                  <a:cubicBezTo>
                    <a:pt x="70" y="68705"/>
                    <a:pt x="18639" y="61982"/>
                    <a:pt x="58115" y="65078"/>
                  </a:cubicBezTo>
                  <a:close/>
                </a:path>
              </a:pathLst>
            </a:custGeom>
            <a:noFill/>
            <a:ln w="1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93" name="Google Shape;393;p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394" name="Google Shape;394;p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9"/>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0" name="Google Shape;400;p9"/>
          <p:cNvSpPr/>
          <p:nvPr/>
        </p:nvSpPr>
        <p:spPr>
          <a:xfrm rot="1053325" flipH="1">
            <a:off x="5129488" y="1182246"/>
            <a:ext cx="1979413" cy="1752933"/>
          </a:xfrm>
          <a:prstGeom prst="wedgeEllipseCallout">
            <a:avLst>
              <a:gd name="adj1" fmla="val -44870"/>
              <a:gd name="adj2" fmla="val 4971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401" name="Google Shape;401;p9"/>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02" name="Google Shape;402;p9"/>
          <p:cNvSpPr txBox="1"/>
          <p:nvPr/>
        </p:nvSpPr>
        <p:spPr>
          <a:xfrm>
            <a:off x="5289428" y="1385024"/>
            <a:ext cx="1660085" cy="186100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Very</a:t>
            </a:r>
            <a:r>
              <a:rPr lang="es-ES" sz="1200" dirty="0">
                <a:solidFill>
                  <a:schemeClr val="dk2"/>
                </a:solidFill>
              </a:rPr>
              <a:t> </a:t>
            </a:r>
            <a:r>
              <a:rPr lang="es-ES" sz="1200" dirty="0" err="1">
                <a:solidFill>
                  <a:schemeClr val="dk2"/>
                </a:solidFill>
              </a:rPr>
              <a:t>good</a:t>
            </a:r>
            <a:r>
              <a:rPr lang="es-ES" sz="1200" dirty="0">
                <a:solidFill>
                  <a:schemeClr val="dk2"/>
                </a:solidFill>
              </a:rPr>
              <a:t>! </a:t>
            </a:r>
            <a:r>
              <a:rPr lang="es-ES" sz="1200" dirty="0" err="1">
                <a:solidFill>
                  <a:schemeClr val="dk2"/>
                </a:solidFill>
              </a:rPr>
              <a:t>You've</a:t>
            </a:r>
            <a:r>
              <a:rPr lang="es-ES" sz="1200" dirty="0">
                <a:solidFill>
                  <a:schemeClr val="dk2"/>
                </a:solidFill>
              </a:rPr>
              <a:t> </a:t>
            </a:r>
            <a:r>
              <a:rPr lang="es-ES" sz="1200" dirty="0" err="1">
                <a:solidFill>
                  <a:schemeClr val="dk2"/>
                </a:solidFill>
              </a:rPr>
              <a:t>had</a:t>
            </a:r>
            <a:r>
              <a:rPr lang="es-ES" sz="1200" dirty="0">
                <a:solidFill>
                  <a:schemeClr val="dk2"/>
                </a:solidFill>
              </a:rPr>
              <a:t> a new idea </a:t>
            </a:r>
            <a:r>
              <a:rPr lang="es-ES" sz="1200" dirty="0" err="1">
                <a:solidFill>
                  <a:schemeClr val="dk2"/>
                </a:solidFill>
              </a:rPr>
              <a:t>for</a:t>
            </a:r>
            <a:r>
              <a:rPr lang="es-ES" sz="1200" dirty="0">
                <a:solidFill>
                  <a:schemeClr val="dk2"/>
                </a:solidFill>
              </a:rPr>
              <a:t> </a:t>
            </a:r>
            <a:r>
              <a:rPr lang="es-ES" sz="1200" dirty="0" err="1">
                <a:solidFill>
                  <a:schemeClr val="dk2"/>
                </a:solidFill>
              </a:rPr>
              <a:t>improving</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bins</a:t>
            </a:r>
            <a:r>
              <a:rPr lang="es-ES" sz="1200" dirty="0">
                <a:solidFill>
                  <a:schemeClr val="dk2"/>
                </a:solidFill>
              </a:rPr>
              <a:t> in </a:t>
            </a:r>
            <a:r>
              <a:rPr lang="es-ES" sz="1200" dirty="0" err="1">
                <a:solidFill>
                  <a:schemeClr val="dk2"/>
                </a:solidFill>
              </a:rPr>
              <a:t>the</a:t>
            </a:r>
            <a:r>
              <a:rPr lang="es-ES" sz="1200" dirty="0">
                <a:solidFill>
                  <a:schemeClr val="dk2"/>
                </a:solidFill>
              </a:rPr>
              <a:t> </a:t>
            </a:r>
            <a:r>
              <a:rPr lang="es-ES" sz="1200" dirty="0" err="1">
                <a:solidFill>
                  <a:schemeClr val="dk2"/>
                </a:solidFill>
              </a:rPr>
              <a:t>area</a:t>
            </a:r>
            <a:r>
              <a:rPr lang="es-ES" sz="1200" dirty="0">
                <a:solidFill>
                  <a:schemeClr val="dk2"/>
                </a:solidFill>
              </a:rPr>
              <a:t>, and </a:t>
            </a:r>
            <a:r>
              <a:rPr lang="es-ES" sz="1200" dirty="0" err="1">
                <a:solidFill>
                  <a:schemeClr val="dk2"/>
                </a:solidFill>
              </a:rPr>
              <a:t>you've</a:t>
            </a:r>
            <a:r>
              <a:rPr lang="es-ES" sz="1200" dirty="0">
                <a:solidFill>
                  <a:schemeClr val="dk2"/>
                </a:solidFill>
              </a:rPr>
              <a:t> </a:t>
            </a:r>
            <a:r>
              <a:rPr lang="es-ES" sz="1200" dirty="0" err="1">
                <a:solidFill>
                  <a:schemeClr val="dk2"/>
                </a:solidFill>
              </a:rPr>
              <a:t>weighed</a:t>
            </a:r>
            <a:r>
              <a:rPr lang="es-ES" sz="1200" dirty="0">
                <a:solidFill>
                  <a:schemeClr val="dk2"/>
                </a:solidFill>
              </a:rPr>
              <a:t> up </a:t>
            </a:r>
            <a:r>
              <a:rPr lang="es-ES" sz="1200" dirty="0" err="1">
                <a:solidFill>
                  <a:schemeClr val="dk2"/>
                </a:solidFill>
              </a:rPr>
              <a:t>the</a:t>
            </a:r>
            <a:r>
              <a:rPr lang="es-ES" sz="1200" dirty="0">
                <a:solidFill>
                  <a:schemeClr val="dk2"/>
                </a:solidFill>
              </a:rPr>
              <a:t> pros and </a:t>
            </a:r>
            <a:r>
              <a:rPr lang="es-ES" sz="1200" dirty="0" err="1">
                <a:solidFill>
                  <a:schemeClr val="dk2"/>
                </a:solidFill>
              </a:rPr>
              <a:t>cons</a:t>
            </a:r>
            <a:r>
              <a:rPr lang="es-ES" sz="1200" dirty="0">
                <a:solidFill>
                  <a:schemeClr val="dk2"/>
                </a:solidFill>
              </a:rPr>
              <a:t>.</a:t>
            </a:r>
            <a:endParaRPr sz="1200" b="0" i="0" u="none" strike="noStrike" cap="none" dirty="0">
              <a:solidFill>
                <a:schemeClr val="dk2"/>
              </a:solidFill>
              <a:latin typeface="Arial"/>
              <a:ea typeface="Arial"/>
              <a:cs typeface="Arial"/>
              <a:sym typeface="Arial"/>
            </a:endParaRPr>
          </a:p>
        </p:txBody>
      </p:sp>
      <p:sp>
        <p:nvSpPr>
          <p:cNvPr id="403" name="Google Shape;403;p9"/>
          <p:cNvSpPr/>
          <p:nvPr/>
        </p:nvSpPr>
        <p:spPr>
          <a:xfrm flipH="1">
            <a:off x="330641" y="1373403"/>
            <a:ext cx="3160874" cy="1523597"/>
          </a:xfrm>
          <a:prstGeom prst="wedgeEllipseCallout">
            <a:avLst>
              <a:gd name="adj1" fmla="val -31754"/>
              <a:gd name="adj2" fmla="val 4714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404" name="Google Shape;404;p9"/>
          <p:cNvSpPr/>
          <p:nvPr/>
        </p:nvSpPr>
        <p:spPr>
          <a:xfrm rot="247900" flipH="1">
            <a:off x="7188021" y="983533"/>
            <a:ext cx="1564189" cy="1753849"/>
          </a:xfrm>
          <a:prstGeom prst="wedgeEllipseCallout">
            <a:avLst>
              <a:gd name="adj1" fmla="val 22650"/>
              <a:gd name="adj2" fmla="val 5723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405" name="Google Shape;405;p9"/>
          <p:cNvSpPr/>
          <p:nvPr/>
        </p:nvSpPr>
        <p:spPr>
          <a:xfrm rot="1053325" flipH="1">
            <a:off x="3476839" y="2044897"/>
            <a:ext cx="1721557" cy="1243845"/>
          </a:xfrm>
          <a:prstGeom prst="wedgeEllipseCallout">
            <a:avLst>
              <a:gd name="adj1" fmla="val 48545"/>
              <a:gd name="adj2" fmla="val 55278"/>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406" name="Google Shape;406;p9"/>
          <p:cNvSpPr txBox="1"/>
          <p:nvPr/>
        </p:nvSpPr>
        <p:spPr>
          <a:xfrm>
            <a:off x="459848" y="1428818"/>
            <a:ext cx="2907300" cy="12879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a:solidFill>
                  <a:schemeClr val="dk2"/>
                </a:solidFill>
              </a:rPr>
              <a:t>So I </a:t>
            </a:r>
            <a:r>
              <a:rPr lang="es-ES" sz="1200" dirty="0" err="1">
                <a:solidFill>
                  <a:schemeClr val="dk2"/>
                </a:solidFill>
              </a:rPr>
              <a:t>thought</a:t>
            </a:r>
            <a:r>
              <a:rPr lang="es-ES" sz="1200" dirty="0">
                <a:solidFill>
                  <a:schemeClr val="dk2"/>
                </a:solidFill>
              </a:rPr>
              <a:t> </a:t>
            </a:r>
            <a:r>
              <a:rPr lang="es-ES" sz="1200" dirty="0" err="1">
                <a:solidFill>
                  <a:schemeClr val="dk2"/>
                </a:solidFill>
              </a:rPr>
              <a:t>of</a:t>
            </a:r>
            <a:r>
              <a:rPr lang="es-ES" sz="1200" dirty="0">
                <a:solidFill>
                  <a:schemeClr val="dk2"/>
                </a:solidFill>
              </a:rPr>
              <a:t> a </a:t>
            </a:r>
            <a:br>
              <a:rPr lang="es-ES" sz="1200" dirty="0">
                <a:solidFill>
                  <a:schemeClr val="dk2"/>
                </a:solidFill>
              </a:rPr>
            </a:br>
            <a:r>
              <a:rPr lang="es-ES" sz="1200" dirty="0" err="1">
                <a:solidFill>
                  <a:schemeClr val="dk2"/>
                </a:solidFill>
              </a:rPr>
              <a:t>clamp</a:t>
            </a:r>
            <a:r>
              <a:rPr lang="es-ES" sz="1200" dirty="0">
                <a:solidFill>
                  <a:schemeClr val="dk2"/>
                </a:solidFill>
              </a:rPr>
              <a:t> </a:t>
            </a:r>
            <a:r>
              <a:rPr lang="es-ES" sz="1200" dirty="0" err="1">
                <a:solidFill>
                  <a:schemeClr val="dk2"/>
                </a:solidFill>
              </a:rPr>
              <a:t>system</a:t>
            </a:r>
            <a:r>
              <a:rPr lang="es-ES" sz="1200" dirty="0">
                <a:solidFill>
                  <a:schemeClr val="dk2"/>
                </a:solidFill>
              </a:rPr>
              <a:t> </a:t>
            </a:r>
            <a:r>
              <a:rPr lang="es-ES" sz="1200" dirty="0" err="1">
                <a:solidFill>
                  <a:schemeClr val="dk2"/>
                </a:solidFill>
              </a:rPr>
              <a:t>for</a:t>
            </a:r>
            <a:r>
              <a:rPr lang="es-ES" sz="1200" dirty="0">
                <a:solidFill>
                  <a:schemeClr val="dk2"/>
                </a:solidFill>
              </a:rPr>
              <a:t> </a:t>
            </a:r>
            <a:r>
              <a:rPr lang="es-ES" sz="1200" dirty="0" err="1">
                <a:solidFill>
                  <a:schemeClr val="dk2"/>
                </a:solidFill>
              </a:rPr>
              <a:t>the</a:t>
            </a:r>
            <a:r>
              <a:rPr lang="es-ES" sz="1200" dirty="0">
                <a:solidFill>
                  <a:schemeClr val="dk2"/>
                </a:solidFill>
              </a:rPr>
              <a:t> bottom </a:t>
            </a:r>
            <a:r>
              <a:rPr lang="es-ES" sz="1200" dirty="0" err="1">
                <a:solidFill>
                  <a:schemeClr val="dk2"/>
                </a:solidFill>
              </a:rPr>
              <a:t>of</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bin</a:t>
            </a:r>
            <a:r>
              <a:rPr lang="es-ES" sz="1200" dirty="0">
                <a:solidFill>
                  <a:schemeClr val="dk2"/>
                </a:solidFill>
              </a:rPr>
              <a:t>. </a:t>
            </a:r>
            <a:r>
              <a:rPr lang="es-ES" sz="1200" dirty="0" err="1">
                <a:solidFill>
                  <a:schemeClr val="dk2"/>
                </a:solidFill>
              </a:rPr>
              <a:t>From</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outside</a:t>
            </a:r>
            <a:r>
              <a:rPr lang="es-ES" sz="1200" dirty="0">
                <a:solidFill>
                  <a:schemeClr val="dk2"/>
                </a:solidFill>
              </a:rPr>
              <a:t>, </a:t>
            </a:r>
            <a:r>
              <a:rPr lang="es-ES" sz="1200" dirty="0" err="1">
                <a:solidFill>
                  <a:schemeClr val="dk2"/>
                </a:solidFill>
              </a:rPr>
              <a:t>you</a:t>
            </a:r>
            <a:r>
              <a:rPr lang="es-ES" sz="1200" dirty="0">
                <a:solidFill>
                  <a:schemeClr val="dk2"/>
                </a:solidFill>
              </a:rPr>
              <a:t> </a:t>
            </a:r>
            <a:r>
              <a:rPr lang="es-ES" sz="1200" dirty="0" err="1">
                <a:solidFill>
                  <a:schemeClr val="dk2"/>
                </a:solidFill>
              </a:rPr>
              <a:t>could</a:t>
            </a:r>
            <a:r>
              <a:rPr lang="es-ES" sz="1200" dirty="0">
                <a:solidFill>
                  <a:schemeClr val="dk2"/>
                </a:solidFill>
              </a:rPr>
              <a:t> use a </a:t>
            </a:r>
            <a:r>
              <a:rPr lang="es-ES" sz="1200" dirty="0" err="1">
                <a:solidFill>
                  <a:schemeClr val="dk2"/>
                </a:solidFill>
              </a:rPr>
              <a:t>key</a:t>
            </a:r>
            <a:r>
              <a:rPr lang="es-ES" sz="1200" dirty="0">
                <a:solidFill>
                  <a:schemeClr val="dk2"/>
                </a:solidFill>
              </a:rPr>
              <a:t> </a:t>
            </a:r>
            <a:r>
              <a:rPr lang="es-ES" sz="1200" dirty="0" err="1">
                <a:solidFill>
                  <a:schemeClr val="dk2"/>
                </a:solidFill>
              </a:rPr>
              <a:t>to</a:t>
            </a:r>
            <a:r>
              <a:rPr lang="es-ES" sz="1200" dirty="0">
                <a:solidFill>
                  <a:schemeClr val="dk2"/>
                </a:solidFill>
              </a:rPr>
              <a:t> open and </a:t>
            </a:r>
            <a:r>
              <a:rPr lang="es-ES" sz="1200" dirty="0" err="1">
                <a:solidFill>
                  <a:schemeClr val="dk2"/>
                </a:solidFill>
              </a:rPr>
              <a:t>close</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clamp</a:t>
            </a:r>
            <a:r>
              <a:rPr lang="es-ES" sz="1200" dirty="0">
                <a:solidFill>
                  <a:schemeClr val="dk2"/>
                </a:solidFill>
              </a:rPr>
              <a:t> </a:t>
            </a:r>
            <a:r>
              <a:rPr lang="es-ES" sz="1200" dirty="0" err="1">
                <a:solidFill>
                  <a:schemeClr val="dk2"/>
                </a:solidFill>
              </a:rPr>
              <a:t>to</a:t>
            </a:r>
            <a:r>
              <a:rPr lang="es-ES" sz="1200" dirty="0">
                <a:solidFill>
                  <a:schemeClr val="dk2"/>
                </a:solidFill>
              </a:rPr>
              <a:t> </a:t>
            </a:r>
            <a:r>
              <a:rPr lang="es-ES" sz="1200" dirty="0" err="1">
                <a:solidFill>
                  <a:schemeClr val="dk2"/>
                </a:solidFill>
              </a:rPr>
              <a:t>hold</a:t>
            </a:r>
            <a:r>
              <a:rPr lang="es-ES" sz="1200" dirty="0">
                <a:solidFill>
                  <a:schemeClr val="dk2"/>
                </a:solidFill>
              </a:rPr>
              <a:t> </a:t>
            </a:r>
            <a:r>
              <a:rPr lang="es-ES" sz="1200" dirty="0" err="1">
                <a:solidFill>
                  <a:schemeClr val="dk2"/>
                </a:solidFill>
              </a:rPr>
              <a:t>or</a:t>
            </a:r>
            <a:r>
              <a:rPr lang="es-ES" sz="1200" dirty="0">
                <a:solidFill>
                  <a:schemeClr val="dk2"/>
                </a:solidFill>
              </a:rPr>
              <a:t> </a:t>
            </a:r>
            <a:r>
              <a:rPr lang="es-ES" sz="1200" dirty="0" err="1">
                <a:solidFill>
                  <a:schemeClr val="dk2"/>
                </a:solidFill>
              </a:rPr>
              <a:t>loosen</a:t>
            </a:r>
            <a:r>
              <a:rPr lang="es-ES" sz="1200" dirty="0">
                <a:solidFill>
                  <a:schemeClr val="dk2"/>
                </a:solidFill>
              </a:rPr>
              <a:t> </a:t>
            </a:r>
            <a:r>
              <a:rPr lang="es-ES" sz="1200" dirty="0" err="1">
                <a:solidFill>
                  <a:schemeClr val="dk2"/>
                </a:solidFill>
              </a:rPr>
              <a:t>the</a:t>
            </a:r>
            <a:r>
              <a:rPr lang="es-ES" sz="1200" dirty="0">
                <a:solidFill>
                  <a:schemeClr val="dk2"/>
                </a:solidFill>
              </a:rPr>
              <a:t> bag </a:t>
            </a:r>
            <a:r>
              <a:rPr lang="es-ES" sz="1200" dirty="0" err="1">
                <a:solidFill>
                  <a:schemeClr val="dk2"/>
                </a:solidFill>
              </a:rPr>
              <a:t>when</a:t>
            </a:r>
            <a:r>
              <a:rPr lang="es-ES" sz="1200" dirty="0">
                <a:solidFill>
                  <a:schemeClr val="dk2"/>
                </a:solidFill>
              </a:rPr>
              <a:t> </a:t>
            </a:r>
            <a:r>
              <a:rPr lang="es-ES" sz="1200" dirty="0" err="1">
                <a:solidFill>
                  <a:schemeClr val="dk2"/>
                </a:solidFill>
              </a:rPr>
              <a:t>you</a:t>
            </a:r>
            <a:r>
              <a:rPr lang="es-ES" sz="1200" dirty="0">
                <a:solidFill>
                  <a:schemeClr val="dk2"/>
                </a:solidFill>
              </a:rPr>
              <a:t> </a:t>
            </a:r>
            <a:br>
              <a:rPr lang="es-ES" sz="1200" dirty="0">
                <a:solidFill>
                  <a:schemeClr val="dk2"/>
                </a:solidFill>
              </a:rPr>
            </a:br>
            <a:r>
              <a:rPr lang="es-ES" sz="1200" dirty="0" err="1">
                <a:solidFill>
                  <a:schemeClr val="dk2"/>
                </a:solidFill>
              </a:rPr>
              <a:t>have</a:t>
            </a:r>
            <a:r>
              <a:rPr lang="es-ES" sz="1200" dirty="0">
                <a:solidFill>
                  <a:schemeClr val="dk2"/>
                </a:solidFill>
              </a:rPr>
              <a:t> </a:t>
            </a:r>
            <a:r>
              <a:rPr lang="es-ES" sz="1200" dirty="0" err="1">
                <a:solidFill>
                  <a:schemeClr val="dk2"/>
                </a:solidFill>
              </a:rPr>
              <a:t>to</a:t>
            </a:r>
            <a:r>
              <a:rPr lang="es-ES" sz="1200" dirty="0">
                <a:solidFill>
                  <a:schemeClr val="dk2"/>
                </a:solidFill>
              </a:rPr>
              <a:t> </a:t>
            </a:r>
            <a:r>
              <a:rPr lang="es-ES" sz="1200" dirty="0" err="1">
                <a:solidFill>
                  <a:schemeClr val="dk2"/>
                </a:solidFill>
              </a:rPr>
              <a:t>empty</a:t>
            </a:r>
            <a:r>
              <a:rPr lang="es-ES" sz="1200" dirty="0">
                <a:solidFill>
                  <a:schemeClr val="dk2"/>
                </a:solidFill>
              </a:rPr>
              <a:t> </a:t>
            </a:r>
            <a:r>
              <a:rPr lang="es-ES" sz="1200" dirty="0" err="1">
                <a:solidFill>
                  <a:schemeClr val="dk2"/>
                </a:solidFill>
              </a:rPr>
              <a:t>it</a:t>
            </a:r>
            <a:r>
              <a:rPr lang="es-ES" sz="1200" dirty="0">
                <a:solidFill>
                  <a:schemeClr val="dk2"/>
                </a:solidFill>
              </a:rPr>
              <a:t>.</a:t>
            </a:r>
            <a:endParaRPr sz="1200" b="0" i="0" u="none" strike="noStrike" cap="none" dirty="0">
              <a:solidFill>
                <a:schemeClr val="dk2"/>
              </a:solidFill>
              <a:latin typeface="Arial"/>
              <a:ea typeface="Arial"/>
              <a:cs typeface="Arial"/>
              <a:sym typeface="Arial"/>
            </a:endParaRPr>
          </a:p>
        </p:txBody>
      </p:sp>
      <p:sp>
        <p:nvSpPr>
          <p:cNvPr id="407" name="Google Shape;407;p9"/>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dirty="0" err="1">
                <a:solidFill>
                  <a:srgbClr val="C00000"/>
                </a:solidFill>
              </a:rPr>
              <a:t>What</a:t>
            </a:r>
            <a:r>
              <a:rPr lang="es-ES" sz="2000" dirty="0">
                <a:solidFill>
                  <a:srgbClr val="C00000"/>
                </a:solidFill>
              </a:rPr>
              <a:t> </a:t>
            </a:r>
            <a:r>
              <a:rPr lang="es-ES" sz="2000" dirty="0" err="1">
                <a:solidFill>
                  <a:srgbClr val="C00000"/>
                </a:solidFill>
              </a:rPr>
              <a:t>problems</a:t>
            </a:r>
            <a:r>
              <a:rPr lang="es-ES" sz="2000" dirty="0">
                <a:solidFill>
                  <a:srgbClr val="C00000"/>
                </a:solidFill>
              </a:rPr>
              <a:t> </a:t>
            </a:r>
            <a:r>
              <a:rPr lang="es-ES" sz="2000" dirty="0" err="1">
                <a:solidFill>
                  <a:srgbClr val="C00000"/>
                </a:solidFill>
              </a:rPr>
              <a:t>have</a:t>
            </a:r>
            <a:r>
              <a:rPr lang="es-ES" sz="2000" dirty="0">
                <a:solidFill>
                  <a:srgbClr val="C00000"/>
                </a:solidFill>
              </a:rPr>
              <a:t> </a:t>
            </a:r>
            <a:r>
              <a:rPr lang="es-ES" sz="2000" dirty="0" err="1">
                <a:solidFill>
                  <a:srgbClr val="C00000"/>
                </a:solidFill>
              </a:rPr>
              <a:t>you</a:t>
            </a:r>
            <a:r>
              <a:rPr lang="es-ES" sz="2000" dirty="0">
                <a:solidFill>
                  <a:srgbClr val="C00000"/>
                </a:solidFill>
              </a:rPr>
              <a:t> </a:t>
            </a:r>
            <a:r>
              <a:rPr lang="es-ES" sz="2000" dirty="0" err="1">
                <a:solidFill>
                  <a:srgbClr val="C00000"/>
                </a:solidFill>
              </a:rPr>
              <a:t>observed</a:t>
            </a:r>
            <a:r>
              <a:rPr lang="es-ES" sz="2000" dirty="0">
                <a:solidFill>
                  <a:srgbClr val="C00000"/>
                </a:solidFill>
              </a:rPr>
              <a:t> in </a:t>
            </a:r>
            <a:r>
              <a:rPr lang="es-ES" sz="2000" dirty="0" err="1">
                <a:solidFill>
                  <a:srgbClr val="C00000"/>
                </a:solidFill>
              </a:rPr>
              <a:t>your</a:t>
            </a:r>
            <a:r>
              <a:rPr lang="es-ES" sz="2000" dirty="0">
                <a:solidFill>
                  <a:srgbClr val="C00000"/>
                </a:solidFill>
              </a:rPr>
              <a:t> </a:t>
            </a:r>
            <a:r>
              <a:rPr lang="es-ES" sz="2000" dirty="0" err="1">
                <a:solidFill>
                  <a:srgbClr val="C00000"/>
                </a:solidFill>
              </a:rPr>
              <a:t>surroundings</a:t>
            </a:r>
            <a:r>
              <a:rPr lang="es-ES" sz="2000" dirty="0">
                <a:solidFill>
                  <a:srgbClr val="C00000"/>
                </a:solidFill>
              </a:rPr>
              <a:t>?</a:t>
            </a:r>
            <a:endParaRPr sz="2000" b="0" i="0" u="none" strike="noStrike" cap="none" dirty="0">
              <a:solidFill>
                <a:srgbClr val="C00000"/>
              </a:solidFill>
              <a:latin typeface="Arial"/>
              <a:ea typeface="Arial"/>
              <a:cs typeface="Arial"/>
              <a:sym typeface="Arial"/>
            </a:endParaRPr>
          </a:p>
        </p:txBody>
      </p:sp>
      <p:sp>
        <p:nvSpPr>
          <p:cNvPr id="408" name="Google Shape;408;p9"/>
          <p:cNvSpPr txBox="1"/>
          <p:nvPr/>
        </p:nvSpPr>
        <p:spPr>
          <a:xfrm>
            <a:off x="7191062" y="1238387"/>
            <a:ext cx="1533618" cy="1287804"/>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That's what research and development, R&amp;D, is. Now we'll learn more about it.</a:t>
            </a:r>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409" name="Google Shape;409;p9"/>
          <p:cNvSpPr txBox="1"/>
          <p:nvPr/>
        </p:nvSpPr>
        <p:spPr>
          <a:xfrm>
            <a:off x="3551475" y="2110232"/>
            <a:ext cx="1590598" cy="102202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err="1">
                <a:solidFill>
                  <a:schemeClr val="dk2"/>
                </a:solidFill>
              </a:rPr>
              <a:t>If</a:t>
            </a:r>
            <a:r>
              <a:rPr lang="es-ES" sz="1200" dirty="0">
                <a:solidFill>
                  <a:schemeClr val="dk2"/>
                </a:solidFill>
              </a:rPr>
              <a:t> </a:t>
            </a:r>
            <a:r>
              <a:rPr lang="es-ES" sz="1200" dirty="0" err="1">
                <a:solidFill>
                  <a:schemeClr val="dk2"/>
                </a:solidFill>
              </a:rPr>
              <a:t>you</a:t>
            </a:r>
            <a:r>
              <a:rPr lang="es-ES" sz="1200" dirty="0">
                <a:solidFill>
                  <a:schemeClr val="dk2"/>
                </a:solidFill>
              </a:rPr>
              <a:t> </a:t>
            </a:r>
            <a:r>
              <a:rPr lang="es-ES" sz="1200" dirty="0" err="1">
                <a:solidFill>
                  <a:schemeClr val="dk2"/>
                </a:solidFill>
              </a:rPr>
              <a:t>put</a:t>
            </a:r>
            <a:r>
              <a:rPr lang="es-ES" sz="1200" dirty="0">
                <a:solidFill>
                  <a:schemeClr val="dk2"/>
                </a:solidFill>
              </a:rPr>
              <a:t> a </a:t>
            </a:r>
            <a:r>
              <a:rPr lang="es-ES" sz="1200" dirty="0" err="1">
                <a:solidFill>
                  <a:schemeClr val="dk2"/>
                </a:solidFill>
              </a:rPr>
              <a:t>hole</a:t>
            </a:r>
            <a:br>
              <a:rPr lang="es-ES" sz="1200" dirty="0">
                <a:solidFill>
                  <a:schemeClr val="dk2"/>
                </a:solidFill>
              </a:rPr>
            </a:br>
            <a:r>
              <a:rPr lang="es-ES" sz="1200" dirty="0">
                <a:solidFill>
                  <a:schemeClr val="dk2"/>
                </a:solidFill>
              </a:rPr>
              <a:t>in </a:t>
            </a:r>
            <a:r>
              <a:rPr lang="es-ES" sz="1200" dirty="0" err="1">
                <a:solidFill>
                  <a:schemeClr val="dk2"/>
                </a:solidFill>
              </a:rPr>
              <a:t>the</a:t>
            </a:r>
            <a:r>
              <a:rPr lang="es-ES" sz="1200" dirty="0">
                <a:solidFill>
                  <a:schemeClr val="dk2"/>
                </a:solidFill>
              </a:rPr>
              <a:t> </a:t>
            </a:r>
            <a:r>
              <a:rPr lang="es-ES" sz="1200" dirty="0" err="1">
                <a:solidFill>
                  <a:schemeClr val="dk2"/>
                </a:solidFill>
              </a:rPr>
              <a:t>bins</a:t>
            </a:r>
            <a:r>
              <a:rPr lang="es-ES" sz="1200" dirty="0">
                <a:solidFill>
                  <a:schemeClr val="dk2"/>
                </a:solidFill>
              </a:rPr>
              <a:t>, </a:t>
            </a:r>
            <a:r>
              <a:rPr lang="es-ES" sz="1200" dirty="0" err="1">
                <a:solidFill>
                  <a:schemeClr val="dk2"/>
                </a:solidFill>
              </a:rPr>
              <a:t>you</a:t>
            </a:r>
            <a:r>
              <a:rPr lang="es-ES" sz="1200" dirty="0">
                <a:solidFill>
                  <a:schemeClr val="dk2"/>
                </a:solidFill>
              </a:rPr>
              <a:t> </a:t>
            </a:r>
            <a:r>
              <a:rPr lang="es-ES" sz="1200" dirty="0" err="1">
                <a:solidFill>
                  <a:schemeClr val="dk2"/>
                </a:solidFill>
              </a:rPr>
              <a:t>could</a:t>
            </a:r>
            <a:r>
              <a:rPr lang="es-ES" sz="1200" dirty="0">
                <a:solidFill>
                  <a:schemeClr val="dk2"/>
                </a:solidFill>
              </a:rPr>
              <a:t> </a:t>
            </a:r>
            <a:r>
              <a:rPr lang="es-ES" sz="1200" dirty="0" err="1">
                <a:solidFill>
                  <a:schemeClr val="dk2"/>
                </a:solidFill>
              </a:rPr>
              <a:t>avoid</a:t>
            </a:r>
            <a:r>
              <a:rPr lang="es-ES" sz="1200" dirty="0">
                <a:solidFill>
                  <a:schemeClr val="dk2"/>
                </a:solidFill>
              </a:rPr>
              <a:t> </a:t>
            </a:r>
            <a:r>
              <a:rPr lang="es-ES" sz="1200" dirty="0" err="1">
                <a:solidFill>
                  <a:schemeClr val="dk2"/>
                </a:solidFill>
              </a:rPr>
              <a:t>the</a:t>
            </a:r>
            <a:r>
              <a:rPr lang="es-ES" sz="1200" dirty="0">
                <a:solidFill>
                  <a:schemeClr val="dk2"/>
                </a:solidFill>
              </a:rPr>
              <a:t> </a:t>
            </a:r>
            <a:r>
              <a:rPr lang="es-ES" sz="1200" dirty="0" err="1">
                <a:solidFill>
                  <a:schemeClr val="dk2"/>
                </a:solidFill>
              </a:rPr>
              <a:t>need</a:t>
            </a:r>
            <a:r>
              <a:rPr lang="es-ES" sz="1200" dirty="0">
                <a:solidFill>
                  <a:schemeClr val="dk2"/>
                </a:solidFill>
              </a:rPr>
              <a:t> </a:t>
            </a:r>
            <a:r>
              <a:rPr lang="es-ES" sz="1200" dirty="0" err="1">
                <a:solidFill>
                  <a:schemeClr val="dk2"/>
                </a:solidFill>
              </a:rPr>
              <a:t>to</a:t>
            </a:r>
            <a:r>
              <a:rPr lang="es-ES" sz="1200" dirty="0">
                <a:solidFill>
                  <a:schemeClr val="dk2"/>
                </a:solidFill>
              </a:rPr>
              <a:t> </a:t>
            </a:r>
            <a:r>
              <a:rPr lang="es-ES" sz="1200" dirty="0" err="1">
                <a:solidFill>
                  <a:schemeClr val="dk2"/>
                </a:solidFill>
              </a:rPr>
              <a:t>change</a:t>
            </a:r>
            <a:r>
              <a:rPr lang="es-ES" sz="1200" dirty="0">
                <a:solidFill>
                  <a:schemeClr val="dk2"/>
                </a:solidFill>
              </a:rPr>
              <a:t> </a:t>
            </a:r>
            <a:r>
              <a:rPr lang="es-ES" sz="1200" dirty="0" err="1">
                <a:solidFill>
                  <a:schemeClr val="dk2"/>
                </a:solidFill>
              </a:rPr>
              <a:t>them</a:t>
            </a:r>
            <a:r>
              <a:rPr lang="es-ES" sz="1200" dirty="0">
                <a:solidFill>
                  <a:schemeClr val="dk2"/>
                </a:solidFill>
              </a:rPr>
              <a:t>.</a:t>
            </a:r>
            <a:endParaRPr sz="1200" b="0" i="0" u="none" strike="noStrike" cap="none" dirty="0">
              <a:solidFill>
                <a:schemeClr val="dk2"/>
              </a:solidFill>
              <a:latin typeface="Arial"/>
              <a:ea typeface="Arial"/>
              <a:cs typeface="Arial"/>
              <a:sym typeface="Arial"/>
            </a:endParaRPr>
          </a:p>
        </p:txBody>
      </p:sp>
      <p:grpSp>
        <p:nvGrpSpPr>
          <p:cNvPr id="410" name="Google Shape;410;p9"/>
          <p:cNvGrpSpPr/>
          <p:nvPr/>
        </p:nvGrpSpPr>
        <p:grpSpPr>
          <a:xfrm flipH="1">
            <a:off x="3628615" y="3186463"/>
            <a:ext cx="663880" cy="1532594"/>
            <a:chOff x="3077675" y="861691"/>
            <a:chExt cx="736858" cy="1532594"/>
          </a:xfrm>
        </p:grpSpPr>
        <p:sp>
          <p:nvSpPr>
            <p:cNvPr id="411" name="Google Shape;411;p9"/>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2" name="Google Shape;412;p9"/>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3" name="Google Shape;413;p9"/>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4" name="Google Shape;414;p9"/>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5" name="Google Shape;415;p9"/>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6" name="Google Shape;416;p9"/>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7" name="Google Shape;417;p9"/>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8" name="Google Shape;418;p9"/>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9" name="Google Shape;419;p9"/>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0" name="Google Shape;420;p9"/>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1" name="Google Shape;421;p9"/>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2" name="Google Shape;422;p9"/>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3" name="Google Shape;423;p9"/>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4" name="Google Shape;424;p9"/>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25" name="Google Shape;425;p9"/>
          <p:cNvGrpSpPr/>
          <p:nvPr/>
        </p:nvGrpSpPr>
        <p:grpSpPr>
          <a:xfrm flipH="1">
            <a:off x="1615900" y="3211141"/>
            <a:ext cx="746912" cy="1386575"/>
            <a:chOff x="2892615" y="3011549"/>
            <a:chExt cx="786759" cy="1386575"/>
          </a:xfrm>
        </p:grpSpPr>
        <p:sp>
          <p:nvSpPr>
            <p:cNvPr id="426" name="Google Shape;426;p9"/>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7" name="Google Shape;427;p9"/>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8" name="Google Shape;428;p9"/>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9" name="Google Shape;429;p9"/>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0" name="Google Shape;430;p9"/>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1" name="Google Shape;431;p9"/>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2" name="Google Shape;432;p9"/>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3" name="Google Shape;433;p9"/>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4" name="Google Shape;434;p9"/>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5" name="Google Shape;435;p9"/>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6" name="Google Shape;436;p9"/>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7" name="Google Shape;437;p9"/>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8" name="Google Shape;438;p9"/>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39" name="Google Shape;439;p9"/>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0" name="Google Shape;440;p9"/>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41" name="Google Shape;441;p9"/>
          <p:cNvGrpSpPr/>
          <p:nvPr/>
        </p:nvGrpSpPr>
        <p:grpSpPr>
          <a:xfrm>
            <a:off x="6695198" y="2465523"/>
            <a:ext cx="908325" cy="2176093"/>
            <a:chOff x="1615219" y="507815"/>
            <a:chExt cx="989820" cy="2371331"/>
          </a:xfrm>
        </p:grpSpPr>
        <p:sp>
          <p:nvSpPr>
            <p:cNvPr id="442" name="Google Shape;442;p9"/>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3" name="Google Shape;443;p9"/>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4" name="Google Shape;444;p9"/>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5" name="Google Shape;445;p9"/>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6" name="Google Shape;446;p9"/>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7" name="Google Shape;447;p9"/>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8" name="Google Shape;448;p9"/>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49" name="Google Shape;449;p9"/>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0" name="Google Shape;450;p9"/>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1" name="Google Shape;451;p9"/>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2" name="Google Shape;452;p9"/>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53" name="Google Shape;453;p9"/>
            <p:cNvGrpSpPr/>
            <p:nvPr/>
          </p:nvGrpSpPr>
          <p:grpSpPr>
            <a:xfrm>
              <a:off x="1996826" y="1743160"/>
              <a:ext cx="272719" cy="281410"/>
              <a:chOff x="1996826" y="1743160"/>
              <a:chExt cx="272719" cy="281410"/>
            </a:xfrm>
          </p:grpSpPr>
          <p:sp>
            <p:nvSpPr>
              <p:cNvPr id="454" name="Google Shape;454;p9"/>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5" name="Google Shape;455;p9"/>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6" name="Google Shape;456;p9"/>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7" name="Google Shape;457;p9"/>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8" name="Google Shape;458;p9"/>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9" name="Google Shape;459;p9"/>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60" name="Google Shape;460;p9"/>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1" name="Google Shape;461;p9"/>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2" name="Google Shape;462;p9"/>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63" name="Google Shape;463;p9"/>
            <p:cNvGrpSpPr/>
            <p:nvPr/>
          </p:nvGrpSpPr>
          <p:grpSpPr>
            <a:xfrm>
              <a:off x="2229363" y="1383998"/>
              <a:ext cx="375676" cy="427149"/>
              <a:chOff x="2209552" y="1288662"/>
              <a:chExt cx="375676" cy="427149"/>
            </a:xfrm>
          </p:grpSpPr>
          <p:sp>
            <p:nvSpPr>
              <p:cNvPr id="464" name="Google Shape;464;p9"/>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5" name="Google Shape;465;p9"/>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6" name="Google Shape;466;p9"/>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67" name="Google Shape;467;p9"/>
            <p:cNvGrpSpPr/>
            <p:nvPr/>
          </p:nvGrpSpPr>
          <p:grpSpPr>
            <a:xfrm rot="553793" flipH="1">
              <a:off x="1647622" y="1403949"/>
              <a:ext cx="286350" cy="427149"/>
              <a:chOff x="2209552" y="1288662"/>
              <a:chExt cx="375676" cy="427149"/>
            </a:xfrm>
          </p:grpSpPr>
          <p:sp>
            <p:nvSpPr>
              <p:cNvPr id="468" name="Google Shape;468;p9"/>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9" name="Google Shape;469;p9"/>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0" name="Google Shape;470;p9"/>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grpSp>
        <p:nvGrpSpPr>
          <p:cNvPr id="471" name="Google Shape;471;p9"/>
          <p:cNvGrpSpPr/>
          <p:nvPr/>
        </p:nvGrpSpPr>
        <p:grpSpPr>
          <a:xfrm>
            <a:off x="2551685" y="2934785"/>
            <a:ext cx="811017" cy="1451806"/>
            <a:chOff x="1688848" y="4623813"/>
            <a:chExt cx="811017" cy="1451806"/>
          </a:xfrm>
        </p:grpSpPr>
        <p:sp>
          <p:nvSpPr>
            <p:cNvPr id="472" name="Google Shape;472;p9"/>
            <p:cNvSpPr/>
            <p:nvPr/>
          </p:nvSpPr>
          <p:spPr>
            <a:xfrm rot="10800000" flipH="1">
              <a:off x="1738078" y="5226750"/>
              <a:ext cx="678459" cy="848869"/>
            </a:xfrm>
            <a:custGeom>
              <a:avLst/>
              <a:gdLst/>
              <a:ahLst/>
              <a:cxnLst/>
              <a:rect l="l" t="t" r="r" b="b"/>
              <a:pathLst>
                <a:path w="678459" h="848869" extrusionOk="0">
                  <a:moveTo>
                    <a:pt x="456621" y="366038"/>
                  </a:moveTo>
                  <a:cubicBezTo>
                    <a:pt x="487414" y="267053"/>
                    <a:pt x="493794" y="163708"/>
                    <a:pt x="494950" y="61496"/>
                  </a:cubicBezTo>
                  <a:cubicBezTo>
                    <a:pt x="552952" y="32486"/>
                    <a:pt x="609115" y="18393"/>
                    <a:pt x="678535" y="24323"/>
                  </a:cubicBezTo>
                  <a:lnTo>
                    <a:pt x="678052" y="3952"/>
                  </a:lnTo>
                  <a:cubicBezTo>
                    <a:pt x="598804" y="-9967"/>
                    <a:pt x="523814" y="15128"/>
                    <a:pt x="463477" y="56566"/>
                  </a:cubicBezTo>
                  <a:cubicBezTo>
                    <a:pt x="466576" y="157361"/>
                    <a:pt x="449124" y="256673"/>
                    <a:pt x="436618" y="356560"/>
                  </a:cubicBezTo>
                  <a:cubicBezTo>
                    <a:pt x="398651" y="351312"/>
                    <a:pt x="369549" y="352080"/>
                    <a:pt x="332889" y="362763"/>
                  </a:cubicBezTo>
                  <a:cubicBezTo>
                    <a:pt x="315303" y="367890"/>
                    <a:pt x="303323" y="386253"/>
                    <a:pt x="295937" y="370156"/>
                  </a:cubicBezTo>
                  <a:cubicBezTo>
                    <a:pt x="255590" y="282199"/>
                    <a:pt x="254992" y="174055"/>
                    <a:pt x="249092" y="81241"/>
                  </a:cubicBezTo>
                  <a:cubicBezTo>
                    <a:pt x="244883" y="76046"/>
                    <a:pt x="224855" y="72621"/>
                    <a:pt x="216441" y="71533"/>
                  </a:cubicBezTo>
                  <a:cubicBezTo>
                    <a:pt x="176260" y="66352"/>
                    <a:pt x="111513" y="62042"/>
                    <a:pt x="70571" y="60739"/>
                  </a:cubicBezTo>
                  <a:cubicBezTo>
                    <a:pt x="54308" y="60223"/>
                    <a:pt x="-33394" y="59479"/>
                    <a:pt x="13947" y="86135"/>
                  </a:cubicBezTo>
                  <a:cubicBezTo>
                    <a:pt x="36438" y="98800"/>
                    <a:pt x="208516" y="93201"/>
                    <a:pt x="220153" y="102248"/>
                  </a:cubicBezTo>
                  <a:cubicBezTo>
                    <a:pt x="216787" y="200238"/>
                    <a:pt x="236590" y="297578"/>
                    <a:pt x="276255" y="389577"/>
                  </a:cubicBezTo>
                  <a:cubicBezTo>
                    <a:pt x="252214" y="409024"/>
                    <a:pt x="239245" y="432320"/>
                    <a:pt x="226197" y="457449"/>
                  </a:cubicBezTo>
                  <a:cubicBezTo>
                    <a:pt x="199844" y="508199"/>
                    <a:pt x="190859" y="575888"/>
                    <a:pt x="207687" y="633162"/>
                  </a:cubicBezTo>
                  <a:cubicBezTo>
                    <a:pt x="208823" y="637031"/>
                    <a:pt x="218485" y="636453"/>
                    <a:pt x="219778" y="640685"/>
                  </a:cubicBezTo>
                  <a:cubicBezTo>
                    <a:pt x="237383" y="698288"/>
                    <a:pt x="249938" y="770813"/>
                    <a:pt x="309605" y="810474"/>
                  </a:cubicBezTo>
                  <a:cubicBezTo>
                    <a:pt x="316818" y="815268"/>
                    <a:pt x="333564" y="817988"/>
                    <a:pt x="334325" y="818885"/>
                  </a:cubicBezTo>
                  <a:cubicBezTo>
                    <a:pt x="335412" y="820162"/>
                    <a:pt x="324598" y="829236"/>
                    <a:pt x="334348" y="836661"/>
                  </a:cubicBezTo>
                  <a:cubicBezTo>
                    <a:pt x="360018" y="856206"/>
                    <a:pt x="426203" y="849496"/>
                    <a:pt x="456108" y="836948"/>
                  </a:cubicBezTo>
                  <a:cubicBezTo>
                    <a:pt x="574410" y="787302"/>
                    <a:pt x="553582" y="545819"/>
                    <a:pt x="527810" y="456048"/>
                  </a:cubicBezTo>
                  <a:cubicBezTo>
                    <a:pt x="517277" y="419358"/>
                    <a:pt x="500981" y="382873"/>
                    <a:pt x="456621" y="3660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3" name="Google Shape;473;p9"/>
            <p:cNvSpPr/>
            <p:nvPr/>
          </p:nvSpPr>
          <p:spPr>
            <a:xfrm rot="10800000" flipH="1">
              <a:off x="1898498" y="4623813"/>
              <a:ext cx="601367" cy="602935"/>
            </a:xfrm>
            <a:custGeom>
              <a:avLst/>
              <a:gdLst/>
              <a:ahLst/>
              <a:cxnLst/>
              <a:rect l="l" t="t" r="r" b="b"/>
              <a:pathLst>
                <a:path w="601367" h="602935" extrusionOk="0">
                  <a:moveTo>
                    <a:pt x="441544" y="599248"/>
                  </a:moveTo>
                  <a:lnTo>
                    <a:pt x="435491" y="575916"/>
                  </a:lnTo>
                  <a:cubicBezTo>
                    <a:pt x="314763" y="551937"/>
                    <a:pt x="185816" y="496975"/>
                    <a:pt x="115534" y="411219"/>
                  </a:cubicBezTo>
                  <a:cubicBezTo>
                    <a:pt x="74413" y="361047"/>
                    <a:pt x="37145" y="293936"/>
                    <a:pt x="34099" y="233698"/>
                  </a:cubicBezTo>
                  <a:cubicBezTo>
                    <a:pt x="19177" y="-61140"/>
                    <a:pt x="551658" y="-23817"/>
                    <a:pt x="569266" y="233260"/>
                  </a:cubicBezTo>
                  <a:cubicBezTo>
                    <a:pt x="577462" y="352940"/>
                    <a:pt x="464661" y="449944"/>
                    <a:pt x="314452" y="428136"/>
                  </a:cubicBezTo>
                  <a:cubicBezTo>
                    <a:pt x="319203" y="454081"/>
                    <a:pt x="377316" y="450260"/>
                    <a:pt x="400603" y="449036"/>
                  </a:cubicBezTo>
                  <a:cubicBezTo>
                    <a:pt x="529275" y="442267"/>
                    <a:pt x="610002" y="313856"/>
                    <a:pt x="600742" y="217973"/>
                  </a:cubicBezTo>
                  <a:cubicBezTo>
                    <a:pt x="575676" y="-41543"/>
                    <a:pt x="45628" y="-82471"/>
                    <a:pt x="4174" y="167340"/>
                  </a:cubicBezTo>
                  <a:cubicBezTo>
                    <a:pt x="-22698" y="329268"/>
                    <a:pt x="85835" y="469587"/>
                    <a:pt x="252859" y="548374"/>
                  </a:cubicBezTo>
                  <a:cubicBezTo>
                    <a:pt x="277122" y="559822"/>
                    <a:pt x="426071" y="618379"/>
                    <a:pt x="44154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4" name="Google Shape;474;p9"/>
            <p:cNvSpPr/>
            <p:nvPr/>
          </p:nvSpPr>
          <p:spPr>
            <a:xfrm rot="10800000" flipH="1">
              <a:off x="1688848" y="4756503"/>
              <a:ext cx="363467" cy="646817"/>
            </a:xfrm>
            <a:custGeom>
              <a:avLst/>
              <a:gdLst/>
              <a:ahLst/>
              <a:cxnLst/>
              <a:rect l="l" t="t" r="r" b="b"/>
              <a:pathLst>
                <a:path w="363467" h="646817" extrusionOk="0">
                  <a:moveTo>
                    <a:pt x="122569" y="345612"/>
                  </a:moveTo>
                  <a:cubicBezTo>
                    <a:pt x="121364" y="240661"/>
                    <a:pt x="104722" y="134629"/>
                    <a:pt x="121730" y="29995"/>
                  </a:cubicBezTo>
                  <a:cubicBezTo>
                    <a:pt x="143342" y="13078"/>
                    <a:pt x="264416" y="99829"/>
                    <a:pt x="290407" y="112707"/>
                  </a:cubicBezTo>
                  <a:cubicBezTo>
                    <a:pt x="305270" y="120073"/>
                    <a:pt x="345365" y="139775"/>
                    <a:pt x="360153" y="138883"/>
                  </a:cubicBezTo>
                  <a:cubicBezTo>
                    <a:pt x="375516" y="123590"/>
                    <a:pt x="333324" y="99111"/>
                    <a:pt x="318428" y="89861"/>
                  </a:cubicBezTo>
                  <a:cubicBezTo>
                    <a:pt x="287112" y="70414"/>
                    <a:pt x="205657" y="25492"/>
                    <a:pt x="172105" y="11935"/>
                  </a:cubicBezTo>
                  <a:cubicBezTo>
                    <a:pt x="106936" y="-14398"/>
                    <a:pt x="89402" y="3877"/>
                    <a:pt x="83443" y="58457"/>
                  </a:cubicBezTo>
                  <a:cubicBezTo>
                    <a:pt x="76443" y="122620"/>
                    <a:pt x="77808" y="196719"/>
                    <a:pt x="76733" y="261038"/>
                  </a:cubicBezTo>
                  <a:cubicBezTo>
                    <a:pt x="76374" y="282641"/>
                    <a:pt x="90591" y="308892"/>
                    <a:pt x="82496" y="332777"/>
                  </a:cubicBezTo>
                  <a:cubicBezTo>
                    <a:pt x="77906" y="343839"/>
                    <a:pt x="28040" y="338376"/>
                    <a:pt x="8450" y="370972"/>
                  </a:cubicBezTo>
                  <a:cubicBezTo>
                    <a:pt x="-27091" y="430107"/>
                    <a:pt x="60434" y="463538"/>
                    <a:pt x="69266" y="495452"/>
                  </a:cubicBezTo>
                  <a:cubicBezTo>
                    <a:pt x="80776" y="537040"/>
                    <a:pt x="37973" y="633766"/>
                    <a:pt x="102179" y="645416"/>
                  </a:cubicBezTo>
                  <a:cubicBezTo>
                    <a:pt x="196874" y="662597"/>
                    <a:pt x="166022" y="522683"/>
                    <a:pt x="172836" y="484292"/>
                  </a:cubicBezTo>
                  <a:cubicBezTo>
                    <a:pt x="176039" y="466245"/>
                    <a:pt x="202529" y="430410"/>
                    <a:pt x="202487" y="417513"/>
                  </a:cubicBezTo>
                  <a:cubicBezTo>
                    <a:pt x="202369" y="382638"/>
                    <a:pt x="158884" y="356230"/>
                    <a:pt x="122569" y="34561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5" name="Google Shape;475;p9"/>
            <p:cNvSpPr/>
            <p:nvPr/>
          </p:nvSpPr>
          <p:spPr>
            <a:xfrm rot="10800000" flipH="1">
              <a:off x="2237908" y="5275649"/>
              <a:ext cx="157673" cy="575875"/>
            </a:xfrm>
            <a:custGeom>
              <a:avLst/>
              <a:gdLst/>
              <a:ahLst/>
              <a:cxnLst/>
              <a:rect l="l" t="t" r="r" b="b"/>
              <a:pathLst>
                <a:path w="157673" h="575875" extrusionOk="0">
                  <a:moveTo>
                    <a:pt x="73134" y="494478"/>
                  </a:moveTo>
                  <a:cubicBezTo>
                    <a:pt x="142635" y="362890"/>
                    <a:pt x="169432" y="204346"/>
                    <a:pt x="153090" y="59060"/>
                  </a:cubicBezTo>
                  <a:cubicBezTo>
                    <a:pt x="151755" y="47175"/>
                    <a:pt x="142345" y="-22489"/>
                    <a:pt x="114434" y="7664"/>
                  </a:cubicBezTo>
                  <a:cubicBezTo>
                    <a:pt x="106533" y="16202"/>
                    <a:pt x="121024" y="73613"/>
                    <a:pt x="121637" y="89900"/>
                  </a:cubicBezTo>
                  <a:cubicBezTo>
                    <a:pt x="127322" y="241179"/>
                    <a:pt x="108041" y="336511"/>
                    <a:pt x="45064" y="474326"/>
                  </a:cubicBezTo>
                  <a:cubicBezTo>
                    <a:pt x="33495" y="499637"/>
                    <a:pt x="1719" y="544187"/>
                    <a:pt x="253" y="567643"/>
                  </a:cubicBezTo>
                  <a:cubicBezTo>
                    <a:pt x="-227" y="575310"/>
                    <a:pt x="-622" y="577060"/>
                    <a:pt x="10012" y="575529"/>
                  </a:cubicBezTo>
                  <a:cubicBezTo>
                    <a:pt x="39216" y="571333"/>
                    <a:pt x="62271" y="515049"/>
                    <a:pt x="73134" y="49447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6" name="Google Shape;476;p9"/>
            <p:cNvSpPr/>
            <p:nvPr/>
          </p:nvSpPr>
          <p:spPr>
            <a:xfrm rot="10800000" flipH="1">
              <a:off x="2098191" y="5000782"/>
              <a:ext cx="235513" cy="92234"/>
            </a:xfrm>
            <a:custGeom>
              <a:avLst/>
              <a:gdLst/>
              <a:ahLst/>
              <a:cxnLst/>
              <a:rect l="l" t="t" r="r" b="b"/>
              <a:pathLst>
                <a:path w="235513" h="92234" extrusionOk="0">
                  <a:moveTo>
                    <a:pt x="235604" y="91862"/>
                  </a:moveTo>
                  <a:cubicBezTo>
                    <a:pt x="235339" y="4268"/>
                    <a:pt x="81568" y="-7747"/>
                    <a:pt x="93" y="3687"/>
                  </a:cubicBezTo>
                  <a:lnTo>
                    <a:pt x="90" y="19200"/>
                  </a:lnTo>
                  <a:cubicBezTo>
                    <a:pt x="53723" y="19020"/>
                    <a:pt x="156026" y="20414"/>
                    <a:pt x="194594" y="55286"/>
                  </a:cubicBezTo>
                  <a:cubicBezTo>
                    <a:pt x="211396" y="70475"/>
                    <a:pt x="206234" y="95904"/>
                    <a:pt x="235604" y="918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7" name="Google Shape;477;p9"/>
            <p:cNvSpPr/>
            <p:nvPr/>
          </p:nvSpPr>
          <p:spPr>
            <a:xfrm rot="10800000" flipH="1">
              <a:off x="2103873" y="4881643"/>
              <a:ext cx="31468" cy="57408"/>
            </a:xfrm>
            <a:custGeom>
              <a:avLst/>
              <a:gdLst/>
              <a:ahLst/>
              <a:cxnLst/>
              <a:rect l="l" t="t" r="r" b="b"/>
              <a:pathLst>
                <a:path w="31468" h="57408" extrusionOk="0">
                  <a:moveTo>
                    <a:pt x="16767" y="57266"/>
                  </a:moveTo>
                  <a:cubicBezTo>
                    <a:pt x="38869" y="61296"/>
                    <a:pt x="35617" y="-3778"/>
                    <a:pt x="10420" y="215"/>
                  </a:cubicBezTo>
                  <a:cubicBezTo>
                    <a:pt x="-8955" y="8933"/>
                    <a:pt x="2107" y="54592"/>
                    <a:pt x="16767" y="57266"/>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8" name="Google Shape;478;p9"/>
            <p:cNvSpPr/>
            <p:nvPr/>
          </p:nvSpPr>
          <p:spPr>
            <a:xfrm rot="10800000" flipH="1">
              <a:off x="2262484" y="4892020"/>
              <a:ext cx="38550" cy="47934"/>
            </a:xfrm>
            <a:custGeom>
              <a:avLst/>
              <a:gdLst/>
              <a:ahLst/>
              <a:cxnLst/>
              <a:rect l="l" t="t" r="r" b="b"/>
              <a:pathLst>
                <a:path w="38550" h="47934" extrusionOk="0">
                  <a:moveTo>
                    <a:pt x="1345" y="1099"/>
                  </a:moveTo>
                  <a:cubicBezTo>
                    <a:pt x="-4657" y="12514"/>
                    <a:pt x="11215" y="51062"/>
                    <a:pt x="29859" y="47758"/>
                  </a:cubicBezTo>
                  <a:cubicBezTo>
                    <a:pt x="51634" y="43901"/>
                    <a:pt x="29212" y="-8037"/>
                    <a:pt x="1345" y="109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9" name="Google Shape;479;p9"/>
            <p:cNvSpPr/>
            <p:nvPr/>
          </p:nvSpPr>
          <p:spPr>
            <a:xfrm rot="10800000" flipH="1">
              <a:off x="1986765" y="5242598"/>
              <a:ext cx="265622" cy="449708"/>
            </a:xfrm>
            <a:custGeom>
              <a:avLst/>
              <a:gdLst/>
              <a:ahLst/>
              <a:cxnLst/>
              <a:rect l="l" t="t" r="r" b="b"/>
              <a:pathLst>
                <a:path w="265622" h="449708" extrusionOk="0">
                  <a:moveTo>
                    <a:pt x="214071" y="427008"/>
                  </a:moveTo>
                  <a:cubicBezTo>
                    <a:pt x="226270" y="419958"/>
                    <a:pt x="248554" y="376310"/>
                    <a:pt x="246804" y="389011"/>
                  </a:cubicBezTo>
                  <a:cubicBezTo>
                    <a:pt x="238530" y="449028"/>
                    <a:pt x="297838" y="209449"/>
                    <a:pt x="240202" y="54169"/>
                  </a:cubicBezTo>
                  <a:cubicBezTo>
                    <a:pt x="207557" y="-33777"/>
                    <a:pt x="62024" y="-4743"/>
                    <a:pt x="24246" y="72611"/>
                  </a:cubicBezTo>
                  <a:cubicBezTo>
                    <a:pt x="-18608" y="160361"/>
                    <a:pt x="-206" y="278164"/>
                    <a:pt x="45933" y="363077"/>
                  </a:cubicBezTo>
                  <a:cubicBezTo>
                    <a:pt x="63343" y="395111"/>
                    <a:pt x="115295" y="441858"/>
                    <a:pt x="150809" y="398536"/>
                  </a:cubicBezTo>
                  <a:cubicBezTo>
                    <a:pt x="170867" y="397057"/>
                    <a:pt x="183866" y="410460"/>
                    <a:pt x="172082" y="425343"/>
                  </a:cubicBezTo>
                  <a:cubicBezTo>
                    <a:pt x="161529" y="438671"/>
                    <a:pt x="131725" y="432781"/>
                    <a:pt x="133684" y="449857"/>
                  </a:cubicBezTo>
                  <a:cubicBezTo>
                    <a:pt x="160817" y="447859"/>
                    <a:pt x="191842" y="439856"/>
                    <a:pt x="214071" y="427008"/>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0" name="Google Shape;480;p9"/>
            <p:cNvSpPr/>
            <p:nvPr/>
          </p:nvSpPr>
          <p:spPr>
            <a:xfrm rot="10800000" flipH="1">
              <a:off x="1725081" y="4784543"/>
              <a:ext cx="125599" cy="251594"/>
            </a:xfrm>
            <a:custGeom>
              <a:avLst/>
              <a:gdLst/>
              <a:ahLst/>
              <a:cxnLst/>
              <a:rect l="l" t="t" r="r" b="b"/>
              <a:pathLst>
                <a:path w="125599" h="251594" extrusionOk="0">
                  <a:moveTo>
                    <a:pt x="91134" y="251662"/>
                  </a:moveTo>
                  <a:cubicBezTo>
                    <a:pt x="115844" y="205908"/>
                    <a:pt x="90118" y="161904"/>
                    <a:pt x="98124" y="114595"/>
                  </a:cubicBezTo>
                  <a:cubicBezTo>
                    <a:pt x="104739" y="75499"/>
                    <a:pt x="153158" y="56368"/>
                    <a:pt x="103404" y="21144"/>
                  </a:cubicBezTo>
                  <a:cubicBezTo>
                    <a:pt x="37853" y="-25263"/>
                    <a:pt x="-38476" y="10131"/>
                    <a:pt x="22106" y="77053"/>
                  </a:cubicBezTo>
                  <a:cubicBezTo>
                    <a:pt x="42735" y="99844"/>
                    <a:pt x="71138" y="106638"/>
                    <a:pt x="72418" y="145461"/>
                  </a:cubicBezTo>
                  <a:cubicBezTo>
                    <a:pt x="73362" y="174197"/>
                    <a:pt x="42206" y="243274"/>
                    <a:pt x="91134" y="2516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1" name="Google Shape;481;p9"/>
            <p:cNvSpPr/>
            <p:nvPr/>
          </p:nvSpPr>
          <p:spPr>
            <a:xfrm rot="10800000" flipH="1">
              <a:off x="2314632" y="5845348"/>
              <a:ext cx="161861" cy="116428"/>
            </a:xfrm>
            <a:custGeom>
              <a:avLst/>
              <a:gdLst/>
              <a:ahLst/>
              <a:cxnLst/>
              <a:rect l="l" t="t" r="r" b="b"/>
              <a:pathLst>
                <a:path w="161861" h="116428" extrusionOk="0">
                  <a:moveTo>
                    <a:pt x="161469" y="42411"/>
                  </a:moveTo>
                  <a:cubicBezTo>
                    <a:pt x="156105" y="34470"/>
                    <a:pt x="108434" y="57930"/>
                    <a:pt x="67907" y="39312"/>
                  </a:cubicBezTo>
                  <a:cubicBezTo>
                    <a:pt x="37535" y="25361"/>
                    <a:pt x="35837" y="-894"/>
                    <a:pt x="25245" y="157"/>
                  </a:cubicBezTo>
                  <a:cubicBezTo>
                    <a:pt x="5817" y="2087"/>
                    <a:pt x="-18413" y="93376"/>
                    <a:pt x="22042" y="112814"/>
                  </a:cubicBezTo>
                  <a:cubicBezTo>
                    <a:pt x="67323" y="134569"/>
                    <a:pt x="169890" y="54871"/>
                    <a:pt x="161469" y="42411"/>
                  </a:cubicBezTo>
                  <a:close/>
                </a:path>
              </a:pathLst>
            </a:custGeom>
            <a:noFill/>
            <a:ln w="193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82" name="Google Shape;482;p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Scientific activity</a:t>
            </a:r>
            <a:endParaRPr sz="2400" b="0" i="0" u="none" strike="noStrike" cap="none">
              <a:solidFill>
                <a:schemeClr val="dk2"/>
              </a:solidFill>
              <a:latin typeface="Arial"/>
              <a:ea typeface="Arial"/>
              <a:cs typeface="Arial"/>
              <a:sym typeface="Arial"/>
            </a:endParaRPr>
          </a:p>
        </p:txBody>
      </p:sp>
      <p:sp>
        <p:nvSpPr>
          <p:cNvPr id="483" name="Google Shape;483;p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2342</Words>
  <Application>Microsoft Office PowerPoint</Application>
  <PresentationFormat>Presentación en pantalla (16:9)</PresentationFormat>
  <Paragraphs>212</Paragraphs>
  <Slides>24</Slides>
  <Notes>24</Notes>
  <HiddenSlides>0</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24</vt:i4>
      </vt:variant>
    </vt:vector>
  </HeadingPairs>
  <TitlesOfParts>
    <vt:vector size="32" baseType="lpstr">
      <vt:lpstr>Arial</vt:lpstr>
      <vt:lpstr>Bebas Neue</vt:lpstr>
      <vt:lpstr>Helvetica Neue</vt:lpstr>
      <vt:lpstr>Calibri</vt:lpstr>
      <vt:lpstr>Roboto</vt:lpstr>
      <vt:lpstr>Material</vt:lpstr>
      <vt:lpstr>2_Material</vt:lpstr>
      <vt:lpstr>1_Material</vt:lpstr>
      <vt:lpstr>Presentación de PowerPoint</vt:lpstr>
      <vt:lpstr>Presentación de PowerPoint</vt:lpstr>
      <vt:lpstr>Objectives</vt:lpstr>
      <vt:lpstr>Research and the scientific method</vt:lpstr>
      <vt:lpstr>Research and the scientific method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1</cp:revision>
  <dcterms:modified xsi:type="dcterms:W3CDTF">2025-07-26T11:31:11Z</dcterms:modified>
</cp:coreProperties>
</file>